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406" r:id="rId3"/>
    <p:sldId id="443" r:id="rId4"/>
    <p:sldId id="530" r:id="rId5"/>
    <p:sldId id="444" r:id="rId6"/>
    <p:sldId id="532" r:id="rId7"/>
    <p:sldId id="466" r:id="rId8"/>
    <p:sldId id="467" r:id="rId9"/>
    <p:sldId id="490" r:id="rId10"/>
    <p:sldId id="574" r:id="rId11"/>
    <p:sldId id="568" r:id="rId12"/>
    <p:sldId id="537" r:id="rId13"/>
    <p:sldId id="468" r:id="rId14"/>
    <p:sldId id="469" r:id="rId15"/>
    <p:sldId id="470" r:id="rId16"/>
    <p:sldId id="561" r:id="rId17"/>
    <p:sldId id="491" r:id="rId18"/>
    <p:sldId id="560" r:id="rId19"/>
    <p:sldId id="564" r:id="rId20"/>
    <p:sldId id="563" r:id="rId21"/>
    <p:sldId id="565" r:id="rId22"/>
    <p:sldId id="471" r:id="rId23"/>
    <p:sldId id="546" r:id="rId24"/>
    <p:sldId id="538" r:id="rId25"/>
    <p:sldId id="552" r:id="rId26"/>
    <p:sldId id="541" r:id="rId27"/>
    <p:sldId id="543" r:id="rId28"/>
    <p:sldId id="535" r:id="rId29"/>
    <p:sldId id="566" r:id="rId30"/>
    <p:sldId id="567" r:id="rId31"/>
    <p:sldId id="562" r:id="rId32"/>
    <p:sldId id="551" r:id="rId33"/>
    <p:sldId id="505" r:id="rId34"/>
    <p:sldId id="542" r:id="rId35"/>
    <p:sldId id="553" r:id="rId36"/>
    <p:sldId id="442" r:id="rId37"/>
    <p:sldId id="554" r:id="rId38"/>
    <p:sldId id="550" r:id="rId39"/>
    <p:sldId id="529" r:id="rId40"/>
    <p:sldId id="476" r:id="rId41"/>
    <p:sldId id="492" r:id="rId42"/>
    <p:sldId id="457" r:id="rId43"/>
    <p:sldId id="573" r:id="rId44"/>
    <p:sldId id="559" r:id="rId45"/>
    <p:sldId id="558" r:id="rId46"/>
    <p:sldId id="540" r:id="rId47"/>
    <p:sldId id="548" r:id="rId48"/>
    <p:sldId id="547" r:id="rId49"/>
    <p:sldId id="549" r:id="rId50"/>
    <p:sldId id="473" r:id="rId51"/>
    <p:sldId id="569" r:id="rId52"/>
    <p:sldId id="572" r:id="rId53"/>
    <p:sldId id="570" r:id="rId54"/>
    <p:sldId id="571" r:id="rId55"/>
    <p:sldId id="489" r:id="rId56"/>
    <p:sldId id="459" r:id="rId57"/>
    <p:sldId id="46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69600"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urjmedres.biomedcentral.com/articles/10.1186/s40001-023-01365-3#ref-CR9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92349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64DD8-EF00-5C4A-A8EC-4CBDCA61DD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E58D2-9FDE-9575-7377-2566FB15F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95965-C439-1F4A-394E-E38D085ACFB1}"/>
              </a:ext>
            </a:extLst>
          </p:cNvPr>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801F4347-1F44-A77C-B1A7-373594D3110C}"/>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65985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736B-DF48-01A2-46BB-FD7AFE2B0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F7748-D1DC-1FC7-6B93-2DDFA82234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178CAD-31CB-AD84-BF8B-0544F3E2A6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I didn’t mine this dataset as it was flow not RNA… could still do it but initially focused on RNA+TCR so I could analyze gene expression profiles if I wanted to (not that I really did that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69CD6"/>
                </a:solidFill>
                <a:effectLst/>
                <a:latin typeface="Menlo" panose="020B0609030804020204" pitchFamily="49" charset="0"/>
              </a:rPr>
              <a:t>Statistics caveat: not necessarily more TCR diversification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on ICI just because we saw significance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and not in no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a:lnSpc>
                <a:spcPts val="2250"/>
              </a:lnSpc>
              <a:spcBef>
                <a:spcPts val="2000"/>
              </a:spcBef>
              <a:spcAft>
                <a:spcPts val="1000"/>
              </a:spcAft>
            </a:pPr>
            <a:r>
              <a:rPr lang="en-US" sz="1800" b="1" dirty="0">
                <a:solidFill>
                  <a:srgbClr val="000000"/>
                </a:solidFill>
                <a:effectLst/>
                <a:latin typeface="Cambria" panose="02040503050406030204" pitchFamily="18" charset="0"/>
              </a:rPr>
              <a:t>Early rise in brain damage markers and high ICOS expression in CD4+ and CD8+ T cells during checkpoint inhibitor-induced encephalomyelitis</a:t>
            </a: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costimulatory receptor inducible T cell costimulatory receptor (ICOS) was expressed on a high proportion of CD4+ and CD8+T cells as encephalomyelitis symptoms peaked and then gradually decreased in parallel with clinical improvement. Both single and double immune checkpoint inhibitor-treated melanoma patients with other serious immune-related adverse events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(n=9) also expressed ICOS on a significantly higher proportion of CD4+ and CD8+T cells compared with controls without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(n=12). In conclusion, our results suggest a potential role for ICOS on CD4+ and CD8+T cells in mediating encephalomyelitis and other serious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05050"/>
              </a:solidFill>
              <a:effectLst/>
              <a:latin typeface="Helvetica" pitchFamily="2" charset="0"/>
            </a:endParaRPr>
          </a:p>
          <a:p>
            <a:pPr algn="l" fontAlgn="t" latinLnBrk="0"/>
            <a:r>
              <a:rPr lang="en-US" dirty="0">
                <a:effectLst/>
              </a:rPr>
              <a:t>Yano [</a:t>
            </a:r>
            <a:r>
              <a:rPr lang="en-US" u="sng" dirty="0">
                <a:solidFill>
                  <a:srgbClr val="8E2555"/>
                </a:solidFill>
                <a:effectLst/>
                <a:hlinkClick r:id="rId3" tooltip="Yano S, Ashida K, Sakamoto R, et al. Human leucocyte antigen DR15, a possible predictive marker for immune checkpoint inhibitor-induced secondary adrenal insufficiency. Eur J Cancer. 2020;130:198–203."/>
              </a:rPr>
              <a:t>98</a:t>
            </a:r>
            <a:r>
              <a:rPr lang="en-US" dirty="0">
                <a:effectLst/>
              </a:rPr>
              <a:t>]</a:t>
            </a:r>
          </a:p>
          <a:p>
            <a:pPr algn="l" fontAlgn="t" latinLnBrk="0"/>
            <a:r>
              <a:rPr lang="en-US" dirty="0">
                <a:effectLst/>
              </a:rPr>
              <a:t>HLA-DR15 is significantly higher in patients with pituitary </a:t>
            </a:r>
            <a:r>
              <a:rPr lang="en-US" dirty="0" err="1">
                <a:effectLst/>
              </a:rPr>
              <a:t>irAE</a:t>
            </a:r>
            <a:r>
              <a:rPr lang="en-US" dirty="0">
                <a:effectLst/>
              </a:rPr>
              <a:t> than in healthy controls, which may be a predisposing factor for pituitary </a:t>
            </a:r>
            <a:r>
              <a:rPr lang="en-US" dirty="0" err="1">
                <a:effectLst/>
              </a:rPr>
              <a:t>irAE</a:t>
            </a:r>
            <a:r>
              <a:rPr lang="en-US" dirty="0">
                <a:effectLst/>
              </a:rPr>
              <a:t>. The mechanism may be that HLA-DR15 mediated IL-17</a:t>
            </a:r>
          </a:p>
          <a:p>
            <a:pPr algn="l" fontAlgn="t" latinLnBrk="0"/>
            <a:endParaRPr lang="en-US" dirty="0">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b="1" i="0" u="none" strike="noStrike" dirty="0">
                <a:solidFill>
                  <a:srgbClr val="1B3051"/>
                </a:solidFill>
                <a:effectLst/>
                <a:latin typeface="Europa"/>
              </a:rPr>
              <a:t>New biomarkers exploration and nomogram construction of prognostic and immune-related adverse events of advanced non-small cell lung cancer patients receiving immune checkpoint inhibitors</a:t>
            </a:r>
            <a:endParaRPr lang="en-US" dirty="0">
              <a:effectLst/>
            </a:endParaRPr>
          </a:p>
          <a:p>
            <a:pPr algn="l" fontAlgn="t" latinLnBrk="0"/>
            <a:r>
              <a:rPr lang="en-US" b="0" i="0" u="none" strike="noStrike" dirty="0">
                <a:solidFill>
                  <a:srgbClr val="333333"/>
                </a:solidFill>
                <a:effectLst/>
                <a:latin typeface="Georgia" panose="02040502050405020303" pitchFamily="18" charset="0"/>
              </a:rPr>
              <a:t>CD3+CD56+CD16+NKT-like cells were not only correlated with PFS but also associated with severe </a:t>
            </a:r>
            <a:r>
              <a:rPr lang="en-US" b="0" i="0" u="none" strike="noStrike" dirty="0" err="1">
                <a:solidFill>
                  <a:srgbClr val="333333"/>
                </a:solidFill>
                <a:effectLst/>
                <a:latin typeface="Georgia" panose="02040502050405020303" pitchFamily="18" charset="0"/>
              </a:rPr>
              <a:t>irAEs</a:t>
            </a:r>
            <a:endParaRPr lang="en-US" b="0" i="0" u="none" strike="noStrike" dirty="0">
              <a:solidFill>
                <a:srgbClr val="333333"/>
              </a:solidFill>
              <a:effectLst/>
              <a:latin typeface="Georgia" panose="02040502050405020303"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ambria" panose="020405030504060302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E7787ECF-7C39-4374-5846-750EAD3120C4}"/>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58409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infiltration of T cells in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PMID35101349</a:t>
            </a:r>
            <a:r>
              <a:rPr lang="en-US" sz="1200" dirty="0"/>
              <a:t>)</a:t>
            </a:r>
          </a:p>
          <a:p>
            <a:r>
              <a:rPr lang="en-US" sz="1200" dirty="0"/>
              <a:t>sharing between</a:t>
            </a:r>
            <a:r>
              <a:rPr lang="en-US" sz="1200" i="0" u="none" strike="noStrike" dirty="0">
                <a:effectLst/>
              </a:rPr>
              <a:t> TCR clonotypes infi</a:t>
            </a:r>
            <a:r>
              <a:rPr lang="en-US" sz="1200" dirty="0"/>
              <a:t>ltrating primary tumor and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PMID30832716</a:t>
            </a:r>
            <a:r>
              <a:rPr lang="en-US" sz="1200" dirty="0"/>
              <a:t>) and metastases and </a:t>
            </a:r>
            <a:r>
              <a:rPr lang="en-US" sz="1200" dirty="0" err="1"/>
              <a:t>irAE</a:t>
            </a:r>
            <a:r>
              <a:rPr lang="en-US" sz="1200" dirty="0"/>
              <a:t> tissue (</a:t>
            </a:r>
            <a:r>
              <a:rPr lang="en-US" sz="1200" b="0" i="0" u="none" strike="noStrike" dirty="0">
                <a:effectLst/>
              </a:rPr>
              <a:t>PMID37680638</a:t>
            </a:r>
            <a:r>
              <a:rPr lang="en-US" sz="1200" dirty="0"/>
              <a:t>)</a:t>
            </a:r>
          </a:p>
          <a:p>
            <a:r>
              <a:rPr lang="en-US" sz="1200" i="0" u="none" strike="noStrike" dirty="0">
                <a:effectLst/>
              </a:rPr>
              <a:t>more peripheral T cell clones shared with TILs in </a:t>
            </a:r>
            <a:r>
              <a:rPr lang="en-US" sz="1200" i="0" u="none" strike="noStrike" dirty="0" err="1">
                <a:effectLst/>
              </a:rPr>
              <a:t>irAE</a:t>
            </a:r>
            <a:r>
              <a:rPr lang="en-US" sz="1200" i="0" u="none" strike="noStrike" dirty="0">
                <a:effectLst/>
              </a:rPr>
              <a:t> patients (</a:t>
            </a:r>
            <a:r>
              <a:rPr lang="en-US" sz="1200" b="0" i="0" u="none" strike="noStrike" dirty="0">
                <a:effectLst/>
              </a:rPr>
              <a:t>PMID30832716</a:t>
            </a:r>
            <a:r>
              <a:rPr lang="en-US" sz="1200" i="0" u="none" strike="noStrike" dirty="0">
                <a:effectLst/>
              </a:rPr>
              <a:t>)</a:t>
            </a:r>
          </a:p>
          <a:p>
            <a:endParaRPr lang="en-US" sz="1200" i="0" u="none" strike="noStrike" dirty="0">
              <a:effectLst/>
            </a:endParaRPr>
          </a:p>
          <a:p>
            <a:r>
              <a:rPr lang="en-US" sz="1200" i="0" u="none" strike="noStrike" dirty="0">
                <a:effectLst/>
              </a:rPr>
              <a:t>Similarity score calculation: basically look at comparison between RNA from normal tissue (Genotype-Tissue expression </a:t>
            </a:r>
            <a:r>
              <a:rPr lang="en-US" sz="1200" i="0" u="none" strike="noStrike" dirty="0" err="1">
                <a:effectLst/>
              </a:rPr>
              <a:t>GTEx</a:t>
            </a:r>
            <a:r>
              <a:rPr lang="en-US" sz="1200" i="0" u="none" strike="noStrike" dirty="0">
                <a:effectLst/>
              </a:rPr>
              <a:t> database) and RNA from tumors (NSCLC libraries from TCGA)</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a:p>
            <a:endParaRPr lang="en-US" dirty="0">
              <a:solidFill>
                <a:srgbClr val="000000"/>
              </a:solidFill>
              <a:effectLst/>
              <a:latin typeface="Times New Roman" panose="02020603050405020304" pitchFamily="18" charset="0"/>
            </a:endParaRPr>
          </a:p>
          <a:p>
            <a:r>
              <a:rPr lang="en-US" dirty="0">
                <a:solidFill>
                  <a:srgbClr val="000000"/>
                </a:solidFill>
                <a:effectLst/>
                <a:latin typeface="Times New Roman" panose="02020603050405020304" pitchFamily="18" charset="0"/>
              </a:rPr>
              <a:t>C</a:t>
            </a:r>
            <a:r>
              <a:rPr lang="en-US" b="0" i="0" u="none" strike="noStrike" dirty="0">
                <a:solidFill>
                  <a:srgbClr val="000000"/>
                </a:solidFill>
                <a:effectLst/>
                <a:latin typeface="Arial" panose="020B0604020202020204" pitchFamily="34" charset="0"/>
              </a:rPr>
              <a:t>lusters of cell populations were marked according to differentially expressed markers of each queried cluster and established canonical markers of each immune subset </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More PD-1 blockade it seems</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Time on ICI:</a:t>
            </a:r>
          </a:p>
          <a:p>
            <a:r>
              <a:rPr lang="en-US" dirty="0">
                <a:solidFill>
                  <a:srgbClr val="000000"/>
                </a:solidFill>
                <a:effectLst/>
                <a:latin typeface="Times New Roman" panose="02020603050405020304" pitchFamily="18" charset="0"/>
              </a:rPr>
              <a:t>~ 6-12 months on ICI before blood</a:t>
            </a:r>
          </a:p>
          <a:p>
            <a:r>
              <a:rPr lang="en-US" dirty="0">
                <a:solidFill>
                  <a:srgbClr val="000000"/>
                </a:solidFill>
                <a:effectLst/>
                <a:latin typeface="Times New Roman" panose="02020603050405020304" pitchFamily="18" charset="0"/>
              </a:rPr>
              <a:t>~ few months from symptom onset to blood</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088C-AFA5-68B8-EA8F-2FC3B6F6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99C28-44AF-F1E3-E060-469234056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4B39E-1614-82B9-6028-2CE14C7766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9A8D0A96-E8FE-83A9-3D5D-6F4F70193D37}"/>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242765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52F7-E125-4DBB-3BE0-2E230909C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7FA48-FFA9-E565-231F-9245E3EF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03629-3064-B9D5-8615-18839B962A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More CD8 </a:t>
            </a:r>
            <a:r>
              <a:rPr lang="en-US" b="0" i="0" u="none" strike="noStrike" dirty="0" err="1">
                <a:solidFill>
                  <a:srgbClr val="1F1F1F"/>
                </a:solidFill>
                <a:effectLst/>
                <a:latin typeface="ElsevierGulliver"/>
              </a:rPr>
              <a:t>prolifs</a:t>
            </a:r>
            <a:r>
              <a:rPr lang="en-US" b="0" i="0" u="none" strike="noStrike" dirty="0">
                <a:solidFill>
                  <a:srgbClr val="1F1F1F"/>
                </a:solidFill>
                <a:effectLst/>
                <a:latin typeface="ElsevierGulliver"/>
              </a:rPr>
              <a:t> seen elsewhere too in </a:t>
            </a:r>
            <a:r>
              <a:rPr lang="en-US" b="0" i="0" u="none" strike="noStrike" dirty="0" err="1">
                <a:solidFill>
                  <a:srgbClr val="1F1F1F"/>
                </a:solidFill>
                <a:effectLst/>
                <a:latin typeface="ElsevierGulliver"/>
              </a:rPr>
              <a:t>irAE</a:t>
            </a:r>
            <a:r>
              <a:rPr lang="en-US" b="0" i="0" u="none" strike="noStrike" dirty="0">
                <a:solidFill>
                  <a:srgbClr val="1F1F1F"/>
                </a:solidFill>
                <a:effectLst/>
                <a:latin typeface="ElsevierGulliver"/>
              </a:rPr>
              <a:t>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endParaRPr lang="en-US" b="0" i="0" u="none" strike="noStrike" dirty="0">
              <a:solidFill>
                <a:srgbClr val="505050"/>
              </a:solidFill>
              <a:effectLst/>
              <a:latin typeface="Helvetica" pitchFamily="2" charset="0"/>
            </a:endParaRPr>
          </a:p>
        </p:txBody>
      </p:sp>
      <p:sp>
        <p:nvSpPr>
          <p:cNvPr id="4" name="Slide Number Placeholder 3">
            <a:extLst>
              <a:ext uri="{FF2B5EF4-FFF2-40B4-BE49-F238E27FC236}">
                <a16:creationId xmlns:a16="http://schemas.microsoft.com/office/drawing/2014/main" id="{B5D67502-A4E6-2CB8-CDF1-ADBAC4B391D7}"/>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37450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6C4A-BBE1-2072-3ED0-773C6828E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5EA16-1043-A0FE-013E-2C5ADBDB3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207C8-8DB1-5549-2165-FA16B0854F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bubbles are a visualization of the heatmaps as a network plot (nodes are cell clusters, size are counts, widths of connecting lines are shared clonotypes)</a:t>
            </a:r>
          </a:p>
        </p:txBody>
      </p:sp>
      <p:sp>
        <p:nvSpPr>
          <p:cNvPr id="4" name="Slide Number Placeholder 3">
            <a:extLst>
              <a:ext uri="{FF2B5EF4-FFF2-40B4-BE49-F238E27FC236}">
                <a16:creationId xmlns:a16="http://schemas.microsoft.com/office/drawing/2014/main" id="{A77BBF9B-660C-8C08-77E6-9EB900E89192}"/>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4034416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7B63C-37B7-0D66-469D-03B213E1B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4DE3A-A0AF-7F3F-CD5B-5F1B09C12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D17CA-7EFC-E34B-5A37-DCA8050C63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741C92A0-530C-FA5F-D706-1D109B227ACA}"/>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09307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r>
              <a:rPr lang="en-US" dirty="0"/>
              <a:t>Normalize:</a:t>
            </a:r>
          </a:p>
          <a:p>
            <a:r>
              <a:rPr lang="en-US" b="0" i="0" u="none" strike="noStrike" dirty="0">
                <a:solidFill>
                  <a:srgbClr val="2C3E50"/>
                </a:solidFill>
                <a:effectLst/>
                <a:latin typeface="Lato" panose="020F0502020204030203" pitchFamily="34" charset="0"/>
              </a:rPr>
              <a:t>that normalizes the feature expression measurements for each cell by the total expression, multiplies this by a scale factor (10,000 by default), and log-transforms the result</a:t>
            </a:r>
            <a:endParaRPr lang="en-US" dirty="0"/>
          </a:p>
          <a:p>
            <a:endParaRPr lang="en-US" dirty="0"/>
          </a:p>
          <a:p>
            <a:r>
              <a:rPr lang="en-US" dirty="0"/>
              <a:t>Scaling: </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Shifts the expression of each gene, so that the mean expression across cells is 0</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Scales the expression of each gene, so that the variance across cells is 1</a:t>
            </a:r>
          </a:p>
          <a:p>
            <a:pPr marL="742950" lvl="1" indent="-285750" algn="l">
              <a:buFont typeface="Arial" panose="020B0604020202020204" pitchFamily="34" charset="0"/>
              <a:buChar char="•"/>
            </a:pPr>
            <a:r>
              <a:rPr lang="en-US" b="0" i="0" u="none" strike="noStrike" dirty="0">
                <a:solidFill>
                  <a:srgbClr val="2C3E50"/>
                </a:solidFill>
                <a:effectLst/>
                <a:latin typeface="Lato" panose="020F0502020204030203" pitchFamily="34" charset="0"/>
              </a:rPr>
              <a:t>This step gives equal weight in downstream analyses, so that highly-expressed genes do not dominate</a:t>
            </a:r>
          </a:p>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PD-1 blockade induces more clonal repertoires (</a:t>
            </a:r>
            <a:r>
              <a:rPr lang="en-US" b="0" i="0" u="none" strike="noStrike" dirty="0">
                <a:solidFill>
                  <a:srgbClr val="212121"/>
                </a:solidFill>
                <a:effectLst/>
                <a:latin typeface="BlinkMacSystemFont"/>
              </a:rPr>
              <a:t>PMID: 25428505</a:t>
            </a:r>
            <a:r>
              <a:rPr lang="en-US" b="0" i="0" u="none" strike="noStrike" dirty="0">
                <a:solidFill>
                  <a:srgbClr val="CCCCCC"/>
                </a:solidFill>
                <a:effectLst/>
                <a:latin typeface="Menlo" panose="020B0609030804020204" pitchFamily="49" charset="0"/>
              </a:rPr>
              <a:t>), vs. CTLA-4 blockade inducing more diverse ones it seems…</a:t>
            </a:r>
            <a:endParaRPr lang="en-US" b="0" i="0" u="none" strike="noStrike" dirty="0">
              <a:solidFill>
                <a:srgbClr val="212121"/>
              </a:solidFill>
              <a:effectLst/>
              <a:latin typeface="BlinkMacSystemFont"/>
            </a:endParaRP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5C4EC-FB4D-085D-A0DE-A78B65AA7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AA827-0EBA-C8F2-6DC1-2F8EC3144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ED97D-1B31-14A6-55C2-ACF27C351F0B}"/>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Mine includes singletons, theirs didn’t</a:t>
            </a:r>
          </a:p>
        </p:txBody>
      </p:sp>
      <p:sp>
        <p:nvSpPr>
          <p:cNvPr id="4" name="Slide Number Placeholder 3">
            <a:extLst>
              <a:ext uri="{FF2B5EF4-FFF2-40B4-BE49-F238E27FC236}">
                <a16:creationId xmlns:a16="http://schemas.microsoft.com/office/drawing/2014/main" id="{B4150A7C-8430-3913-3150-3A745FE3B340}"/>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4226597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C6EE-DEA6-E292-55F3-6CB6F6F9B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72B07-64F5-DEC3-0059-F7CB59C29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3FEFD-A2E4-65FC-F657-EA3ADABDD4CF}"/>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81D8FE1-AC2B-0544-7304-69FD861D69AC}"/>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24358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molecules are ligand-receptor pairs that exert stimulatory or inhibitory effects on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Inhibitory checkpoints are crucial for maintaining self-tolerance and modulating the duration and magnitude of the immune response to minimize tissue damage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are the most widely studied inhibitory checkpoint molecules.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outcompetes CD28 (costimulatory receptor) for B7-1/2 ligands on APCs to increase threshold for T cell activation (i.e. reduces immune responses to weak antigens, self/tumor)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PD-1 expressed by activated/induced T cells</a:t>
            </a:r>
            <a:r>
              <a:rPr lang="en-US" b="0" i="0" u="none" strike="noStrike" dirty="0">
                <a:solidFill>
                  <a:srgbClr val="333333"/>
                </a:solidFill>
                <a:effectLst/>
                <a:latin typeface="-apple-system"/>
              </a:rPr>
              <a:t>; this checkpoint prevents inappropriate overactivation and limits duration of T cell activation</a:t>
            </a:r>
            <a:endParaRPr lang="en-US" b="0" i="0" u="none" strike="noStrike"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3AB7-39D7-7024-CBE6-BEDADFA57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05DF8-31B0-3117-5CF3-E3B7FFBFE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B7B05-DA22-84B3-2072-AB8DCB444B2F}"/>
              </a:ext>
            </a:extLst>
          </p:cNvPr>
          <p:cNvSpPr>
            <a:spLocks noGrp="1"/>
          </p:cNvSpPr>
          <p:nvPr>
            <p:ph type="body" idx="1"/>
          </p:nvPr>
        </p:nvSpPr>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494FFAD-98C6-DF2B-A29B-6E50232DB469}"/>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758906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If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unadjusted p </a:t>
            </a:r>
            <a:r>
              <a:rPr lang="en-US" b="0" dirty="0" err="1">
                <a:solidFill>
                  <a:srgbClr val="CCCCCC"/>
                </a:solidFill>
                <a:effectLst/>
                <a:latin typeface="Menlo" panose="020B0609030804020204" pitchFamily="49" charset="0"/>
              </a:rPr>
              <a:t>val</a:t>
            </a:r>
            <a:r>
              <a:rPr lang="en-US" b="0" dirty="0">
                <a:solidFill>
                  <a:srgbClr val="CCCCCC"/>
                </a:solidFill>
                <a:effectLst/>
                <a:latin typeface="Menlo" panose="020B0609030804020204" pitchFamily="49" charset="0"/>
              </a:rPr>
              <a:t> for CD4 </a:t>
            </a:r>
            <a:r>
              <a:rPr lang="en-US" b="0" dirty="0" err="1">
                <a:solidFill>
                  <a:srgbClr val="CCCCCC"/>
                </a:solidFill>
                <a:effectLst/>
                <a:latin typeface="Menlo" panose="020B0609030804020204" pitchFamily="49" charset="0"/>
              </a:rPr>
              <a:t>prolif</a:t>
            </a:r>
            <a:r>
              <a:rPr lang="en-US" b="0" dirty="0">
                <a:solidFill>
                  <a:srgbClr val="CCCCCC"/>
                </a:solidFill>
                <a:effectLst/>
                <a:latin typeface="Menlo" panose="020B0609030804020204" pitchFamily="49" charset="0"/>
              </a:rPr>
              <a:t> germline effect is ~0.02 (same effect direction), not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it was like 0.004…</a:t>
            </a: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020688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r>
              <a:rPr lang="en-US" dirty="0"/>
              <a:t>CD8s seem more highly expanded in both datasets it seems</a:t>
            </a:r>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Clonotypes/bin: 50 (</a:t>
            </a:r>
            <a:r>
              <a:rPr lang="en-US" b="0" i="0" u="none" strike="noStrike" dirty="0" err="1">
                <a:solidFill>
                  <a:srgbClr val="212121"/>
                </a:solidFill>
                <a:effectLst/>
                <a:latin typeface="Cambria" panose="02040503050406030204" pitchFamily="18" charset="0"/>
              </a:rPr>
              <a:t>downsampled</a:t>
            </a:r>
            <a:r>
              <a:rPr lang="en-US" b="0" i="0" u="none" strike="noStrike" dirty="0">
                <a:solidFill>
                  <a:srgbClr val="212121"/>
                </a:solidFill>
                <a:effectLst/>
                <a:latin typeface="Cambria" panose="02040503050406030204" pitchFamily="18" charset="0"/>
              </a:rPr>
              <a:t>), 80 (normalized), 87 (per patient), not exactly sure why more in per patient than normalized so removing from slide…</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perhaps hinting at a connection between germline-ness and </a:t>
            </a:r>
            <a:r>
              <a:rPr lang="en-US" i="0" dirty="0" err="1"/>
              <a:t>crossreactivity</a:t>
            </a:r>
            <a:r>
              <a:rPr lang="en-US" i="0" dirty="0"/>
              <a:t>, </a:t>
            </a:r>
            <a:r>
              <a:rPr lang="en-US" i="0" dirty="0" err="1"/>
              <a:t>i.e</a:t>
            </a:r>
            <a:r>
              <a:rPr lang="en-US" i="0" dirty="0"/>
              <a:t> </a:t>
            </a:r>
            <a:r>
              <a:rPr lang="en-US" dirty="0"/>
              <a:t>more germline-like TCRs might be more cross-reactive as they have lower sequence complexity</a:t>
            </a:r>
            <a:endParaRPr lang="en-US" i="0" dirty="0"/>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a:t>
            </a:r>
            <a:r>
              <a:rPr lang="en-US" b="0" i="0" u="sng" strike="noStrike" dirty="0">
                <a:solidFill>
                  <a:srgbClr val="212121"/>
                </a:solidFill>
                <a:effectLst/>
                <a:latin typeface="Cambria" panose="02040503050406030204" pitchFamily="18" charset="0"/>
              </a:rPr>
              <a:t>4</a:t>
            </a:r>
            <a:r>
              <a:rPr lang="en-US" b="0" i="0" u="none" strike="noStrike" dirty="0">
                <a:solidFill>
                  <a:srgbClr val="212121"/>
                </a:solidFill>
                <a:effectLst/>
                <a:latin typeface="Cambria" panose="02040503050406030204" pitchFamily="18" charset="0"/>
              </a:rPr>
              <a:t>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pathways are often activated in cancer, helping tumors evade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blockade acts to block inhibitory checkpoint molecules to enhance immune activity against tumors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Over the last decade, ICB have revolutionized cancer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constitute the majority of currently FDA approved ICB drugs.</a:t>
            </a: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For example, PD-L1 (PD-1 ligand) expressed on tumor cells, binds PD-1 on T cells to inhibit their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Other notes</a:t>
            </a:r>
          </a:p>
          <a:p>
            <a:r>
              <a:rPr lang="en-US" b="0" dirty="0">
                <a:solidFill>
                  <a:srgbClr val="6796E6"/>
                </a:solidFill>
                <a:effectLst/>
                <a:latin typeface="Menlo" panose="020B0609030804020204" pitchFamily="49" charset="0"/>
              </a:rPr>
              <a:t>CTLA-4 expressed on tumor infiltrating Tregs, also activated CD4 T cells, exhausted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blockade likely acts in draining lymph node where CTLA-4 expressing Tregs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74DC-6ACC-6DA0-7C7C-06A603276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B2C22-379C-7F0F-F682-F9779A09C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EE45A-3AA4-81D2-3C84-D42E24BEAE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D007AC4-C535-3647-5BC0-4BC5A6AAC83A}"/>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2637421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A624E-5CEC-0961-26C0-218CBD749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6FE4C-ADD9-B74E-FE73-9307109FC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93211-65DF-3AED-7FEC-72F4D50D0AFF}"/>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2A4C9581-AE5C-5AFC-1D77-7022DD7C9CF2}"/>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286210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426987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E15BA-C403-824D-B89B-1C96A053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DB6F4-9D31-2586-BD93-3F9F6DBA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757F6-9637-C2D4-26F9-5232275BAC4A}"/>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&lt; 0.05 (or anywhere close) after </a:t>
            </a:r>
            <a:r>
              <a:rPr lang="en-US" b="0" dirty="0" err="1">
                <a:solidFill>
                  <a:srgbClr val="CCCCCC"/>
                </a:solidFill>
                <a:effectLst/>
                <a:latin typeface="Menlo" panose="020B0609030804020204" pitchFamily="49" charset="0"/>
              </a:rPr>
              <a:t>pseudobulk</a:t>
            </a:r>
            <a:r>
              <a:rPr lang="en-US" b="0" dirty="0">
                <a:solidFill>
                  <a:srgbClr val="CCCCCC"/>
                </a:solidFill>
                <a:effectLst/>
                <a:latin typeface="Menlo" panose="020B0609030804020204" pitchFamily="49" charset="0"/>
              </a:rPr>
              <a:t> analysis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Top and bot here are for </a:t>
            </a:r>
            <a:r>
              <a:rPr lang="en-US" b="0" dirty="0" err="1">
                <a:solidFill>
                  <a:srgbClr val="CCCCCC"/>
                </a:solidFill>
                <a:effectLst/>
                <a:latin typeface="Menlo" panose="020B0609030804020204" pitchFamily="49" charset="0"/>
              </a:rPr>
              <a:t>pgen</a:t>
            </a:r>
            <a:r>
              <a:rPr lang="en-US" b="0" dirty="0">
                <a:solidFill>
                  <a:srgbClr val="CCCCCC"/>
                </a:solidFill>
                <a:effectLst/>
                <a:latin typeface="Menlo" panose="020B0609030804020204" pitchFamily="49" charset="0"/>
              </a:rPr>
              <a:t> (log10), so top here is most germline-like and bot is least germline-like</a:t>
            </a:r>
          </a:p>
          <a:p>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perhaps ICB reinvigorates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cells and patients with more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Trms</a:t>
            </a:r>
            <a:r>
              <a:rPr lang="en-US" b="0" dirty="0">
                <a:solidFill>
                  <a:srgbClr val="CCCCCC"/>
                </a:solidFill>
                <a:effectLst/>
                <a:latin typeface="Menlo" panose="020B0609030804020204" pitchFamily="49" charset="0"/>
              </a:rPr>
              <a:t> get </a:t>
            </a:r>
            <a:r>
              <a:rPr lang="en-US" b="0" dirty="0" err="1">
                <a:solidFill>
                  <a:srgbClr val="CCCCCC"/>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78481AC-2B6B-1AB7-B770-14B2735601B5}"/>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413888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BAD9-EEEB-0AA2-407A-43706FBF9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11EAD-8AC9-1B5B-F1A3-E088DC1D9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83BE7-8397-A437-7A42-B376AE506A40}"/>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B60BCFC-D8DF-7DE1-6981-83531751ABA1}"/>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475862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E1012-AE43-A2F3-8D5A-BA8C24409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AC91A-E551-C951-8763-107C131CB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8CADF-F0BC-853F-8228-4F5CC8AE8C44}"/>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53D3EFA-541A-B038-4340-B8255E0586F1}"/>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1928544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917F8-FA47-9B7C-39EA-4E77F1FCB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64427-8276-06DC-4B34-7220301C5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8886E-4819-742D-8D4F-1CD76E2C850B}"/>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0A50F8B-B861-2B42-5C10-5496A2AC2B67}"/>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2396344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942C-E51B-74D4-CBB2-9ADC472DF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3B372-56E3-1452-A2B7-6C8A74158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8D848-6444-7B11-BCD3-0B990604EE19}"/>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50B4D4A-FE9E-A3F8-0491-DC4CA4F0E017}"/>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86544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are autoimmune-like inflammatory pathologies</a:t>
            </a: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A30E-1E93-2265-245E-A37F70B4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9F4F6-D94A-0F66-39EF-062A5CDA1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CF529-FC74-9A82-9828-8404ECB9B4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0B5879A-9AA7-1282-86F4-600B0E096137}"/>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623608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246F0-DF1E-64B9-1C0A-980DA7AC8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83776-32A4-8EDE-E9B6-F8AF7F9FA5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37084-E3A6-016D-03A3-FC7481783B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CCR7 high for naive matches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this seems to match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CD8 TCM. CCR7+. CD62L+ (SELL). # CD8 TEM. CCR7-. CD62L-</a:t>
            </a:r>
          </a:p>
        </p:txBody>
      </p:sp>
      <p:sp>
        <p:nvSpPr>
          <p:cNvPr id="4" name="Slide Number Placeholder 3">
            <a:extLst>
              <a:ext uri="{FF2B5EF4-FFF2-40B4-BE49-F238E27FC236}">
                <a16:creationId xmlns:a16="http://schemas.microsoft.com/office/drawing/2014/main" id="{80E1E571-C184-B190-9445-03B13FDD2155}"/>
              </a:ext>
            </a:extLst>
          </p:cNvPr>
          <p:cNvSpPr>
            <a:spLocks noGrp="1"/>
          </p:cNvSpPr>
          <p:nvPr>
            <p:ph type="sldNum" sz="quarter" idx="5"/>
          </p:nvPr>
        </p:nvSpPr>
        <p:spPr/>
        <p:txBody>
          <a:bodyPr/>
          <a:lstStyle/>
          <a:p>
            <a:fld id="{061BAA8C-FDC6-D345-B4E0-3B02449209FB}" type="slidenum">
              <a:rPr lang="en-US" smtClean="0"/>
              <a:t>51</a:t>
            </a:fld>
            <a:endParaRPr lang="en-US"/>
          </a:p>
        </p:txBody>
      </p:sp>
    </p:spTree>
    <p:extLst>
      <p:ext uri="{BB962C8B-B14F-4D97-AF65-F5344CB8AC3E}">
        <p14:creationId xmlns:p14="http://schemas.microsoft.com/office/powerpoint/2010/main" val="3321589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2229A-689B-8126-F115-13296D8B9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D507-CEF9-7167-F286-2800D44E0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0D176-8499-CEEE-D710-08D99EC5F3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A410A0A-F5FD-7254-A7A5-99107CD9663C}"/>
              </a:ext>
            </a:extLst>
          </p:cNvPr>
          <p:cNvSpPr>
            <a:spLocks noGrp="1"/>
          </p:cNvSpPr>
          <p:nvPr>
            <p:ph type="sldNum" sz="quarter" idx="5"/>
          </p:nvPr>
        </p:nvSpPr>
        <p:spPr/>
        <p:txBody>
          <a:bodyPr/>
          <a:lstStyle/>
          <a:p>
            <a:fld id="{061BAA8C-FDC6-D345-B4E0-3B02449209FB}" type="slidenum">
              <a:rPr lang="en-US" smtClean="0"/>
              <a:t>52</a:t>
            </a:fld>
            <a:endParaRPr lang="en-US"/>
          </a:p>
        </p:txBody>
      </p:sp>
    </p:spTree>
    <p:extLst>
      <p:ext uri="{BB962C8B-B14F-4D97-AF65-F5344CB8AC3E}">
        <p14:creationId xmlns:p14="http://schemas.microsoft.com/office/powerpoint/2010/main" val="28256913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AF18E-1872-191F-3CAC-512994F95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C7234-8198-C8ED-0135-709378E1F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6DEF5-C7D5-83E3-3A58-40459E6BD9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303ADB93-7E73-9A0B-4A60-8AC04EA4FDF5}"/>
              </a:ext>
            </a:extLst>
          </p:cNvPr>
          <p:cNvSpPr>
            <a:spLocks noGrp="1"/>
          </p:cNvSpPr>
          <p:nvPr>
            <p:ph type="sldNum" sz="quarter" idx="5"/>
          </p:nvPr>
        </p:nvSpPr>
        <p:spPr/>
        <p:txBody>
          <a:bodyPr/>
          <a:lstStyle/>
          <a:p>
            <a:fld id="{061BAA8C-FDC6-D345-B4E0-3B02449209FB}" type="slidenum">
              <a:rPr lang="en-US" smtClean="0"/>
              <a:t>53</a:t>
            </a:fld>
            <a:endParaRPr lang="en-US"/>
          </a:p>
        </p:txBody>
      </p:sp>
    </p:spTree>
    <p:extLst>
      <p:ext uri="{BB962C8B-B14F-4D97-AF65-F5344CB8AC3E}">
        <p14:creationId xmlns:p14="http://schemas.microsoft.com/office/powerpoint/2010/main" val="628343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6B94F-B405-DF74-13DD-FD672D2F0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EA3D-5993-2907-F825-4A577999B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422B-12B2-8BAD-6307-F5CEF0169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562C45E-9B9A-3BBF-4743-80D09738F12E}"/>
              </a:ext>
            </a:extLst>
          </p:cNvPr>
          <p:cNvSpPr>
            <a:spLocks noGrp="1"/>
          </p:cNvSpPr>
          <p:nvPr>
            <p:ph type="sldNum" sz="quarter" idx="5"/>
          </p:nvPr>
        </p:nvSpPr>
        <p:spPr/>
        <p:txBody>
          <a:bodyPr/>
          <a:lstStyle/>
          <a:p>
            <a:fld id="{061BAA8C-FDC6-D345-B4E0-3B02449209FB}" type="slidenum">
              <a:rPr lang="en-US" smtClean="0"/>
              <a:t>54</a:t>
            </a:fld>
            <a:endParaRPr lang="en-US"/>
          </a:p>
        </p:txBody>
      </p:sp>
    </p:spTree>
    <p:extLst>
      <p:ext uri="{BB962C8B-B14F-4D97-AF65-F5344CB8AC3E}">
        <p14:creationId xmlns:p14="http://schemas.microsoft.com/office/powerpoint/2010/main" val="2444913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55</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56</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57</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solidFill>
                <a:srgbClr val="569CD6"/>
              </a:solidFill>
              <a:effectLst/>
              <a:latin typeface="Menlo" panose="020B0609030804020204" pitchFamily="49" charset="0"/>
            </a:endParaRPr>
          </a:p>
          <a:p>
            <a:r>
              <a:rPr lang="en-US" sz="4000" b="1" dirty="0">
                <a:solidFill>
                  <a:srgbClr val="569CD6"/>
                </a:solidFill>
                <a:effectLst/>
                <a:latin typeface="Menlo" panose="020B0609030804020204" pitchFamily="49" charset="0"/>
              </a:rPr>
              <a:t># Germline genetic variants are associated with development of insulin-dependent diabetes in cancer patients treated with immune checkpoint inhibitors</a:t>
            </a:r>
            <a:endParaRPr lang="en-US" sz="4000" b="0" dirty="0">
              <a:solidFill>
                <a:srgbClr val="CCCCCC"/>
              </a:solidFill>
              <a:effectLst/>
              <a:latin typeface="Menlo" panose="020B0609030804020204" pitchFamily="49" charset="0"/>
            </a:endParaRPr>
          </a:p>
          <a:p>
            <a:r>
              <a:rPr lang="en-US" sz="4000" b="0" dirty="0">
                <a:solidFill>
                  <a:srgbClr val="6796E6"/>
                </a:solidFill>
                <a:effectLst/>
                <a:latin typeface="Menlo" panose="020B0609030804020204" pitchFamily="49" charset="0"/>
              </a:rPr>
              <a:t>-</a:t>
            </a:r>
            <a:r>
              <a:rPr lang="en-US" sz="4000" b="0" dirty="0">
                <a:solidFill>
                  <a:srgbClr val="CCCCCC"/>
                </a:solidFill>
                <a:effectLst/>
                <a:latin typeface="Menlo" panose="020B0609030804020204" pitchFamily="49" charset="0"/>
              </a:rPr>
              <a:t> </a:t>
            </a:r>
            <a:r>
              <a:rPr lang="en-US" sz="4000" b="0" i="1" dirty="0">
                <a:solidFill>
                  <a:srgbClr val="CCCCCC"/>
                </a:solidFill>
                <a:effectLst/>
                <a:latin typeface="Menlo" panose="020B0609030804020204" pitchFamily="49" charset="0"/>
              </a:rPr>
              <a:t>*NLRC5*</a:t>
            </a:r>
            <a:r>
              <a:rPr lang="en-US" sz="4000" b="0" dirty="0">
                <a:solidFill>
                  <a:srgbClr val="CCCCCC"/>
                </a:solidFill>
                <a:effectLst/>
                <a:latin typeface="Menlo" panose="020B0609030804020204" pitchFamily="49" charset="0"/>
              </a:rPr>
              <a:t> germline mutation as potential predictive biomarker for T1D </a:t>
            </a:r>
            <a:r>
              <a:rPr lang="en-US" sz="4000" b="0" dirty="0" err="1">
                <a:solidFill>
                  <a:srgbClr val="CCCCCC"/>
                </a:solidFill>
                <a:effectLst/>
                <a:latin typeface="Menlo" panose="020B0609030804020204" pitchFamily="49" charset="0"/>
              </a:rPr>
              <a:t>irAE</a:t>
            </a:r>
            <a:endParaRPr lang="en-US" sz="40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63989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Merriweather" panose="020F0502020204030204" pitchFamily="34" charset="0"/>
              </a:rPr>
              <a:t>Pituitary expression of CTLA-4 mediates </a:t>
            </a:r>
            <a:r>
              <a:rPr lang="en-US" b="1" i="0" u="none" strike="noStrike" dirty="0" err="1">
                <a:solidFill>
                  <a:srgbClr val="212121"/>
                </a:solidFill>
                <a:effectLst/>
                <a:latin typeface="Merriweather" panose="020F0502020204030204" pitchFamily="34" charset="0"/>
              </a:rPr>
              <a:t>hypophysitis</a:t>
            </a:r>
            <a:r>
              <a:rPr lang="en-US" b="1" i="0" u="none" strike="noStrike" dirty="0">
                <a:solidFill>
                  <a:srgbClr val="212121"/>
                </a:solidFill>
                <a:effectLst/>
                <a:latin typeface="Merriweather" panose="020F0502020204030204" pitchFamily="34" charset="0"/>
              </a:rPr>
              <a:t> secondary to administration of CTLA-4 blocking antibody</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1" dirty="0">
                <a:solidFill>
                  <a:srgbClr val="569CD6"/>
                </a:solidFill>
                <a:effectLst/>
                <a:latin typeface="Menlo" panose="020B0609030804020204" pitchFamily="49" charset="0"/>
              </a:rPr>
              <a:t># Advances in research on molecular markers in immune checkpoint inhibitor-associated myocarditis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hypotheses: ICIs bind to cell surface proteins (like CTLA-4) in normal tissue leading to T cell infiltration (</a:t>
            </a:r>
            <a:r>
              <a:rPr lang="en-US" b="1" dirty="0">
                <a:solidFill>
                  <a:srgbClr val="569CD6"/>
                </a:solidFill>
                <a:effectLst/>
                <a:latin typeface="Menlo" panose="020B0609030804020204" pitchFamily="49" charset="0"/>
              </a:rPr>
              <a:t>**this is an obvious one I don't think about much**</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T cells (T cells recognizing tumor antigens enter circulation and identify similar antigens in healthy tissue), via cytokines (promote infiltration of inflammatory molecules into nontarget tissue, ICIs increase circulating cytokine levels, </a:t>
            </a:r>
            <a:r>
              <a:rPr lang="en-US" b="1" dirty="0">
                <a:solidFill>
                  <a:srgbClr val="569CD6"/>
                </a:solidFill>
                <a:effectLst/>
                <a:latin typeface="Menlo" panose="020B0609030804020204" pitchFamily="49" charset="0"/>
              </a:rPr>
              <a:t>**this is a good one I don't think about much**</a:t>
            </a:r>
            <a:r>
              <a:rPr lang="en-US" b="0" dirty="0">
                <a:solidFill>
                  <a:srgbClr val="CCCCCC"/>
                </a:solidFill>
                <a:effectLst/>
                <a:latin typeface="Menlo" panose="020B0609030804020204" pitchFamily="49" charset="0"/>
              </a:rPr>
              <a:t>), autoantibodies</a:t>
            </a:r>
            <a:endParaRPr lang="en-US" b="0" dirty="0"/>
          </a:p>
          <a:p>
            <a:endParaRPr lang="en-US" b="0" dirty="0"/>
          </a:p>
          <a:p>
            <a:r>
              <a:rPr lang="en-US" b="1" dirty="0">
                <a:solidFill>
                  <a:srgbClr val="569CD6"/>
                </a:solidFill>
                <a:effectLst/>
                <a:latin typeface="Menlo" panose="020B0609030804020204" pitchFamily="49" charset="0"/>
              </a:rPr>
              <a:t># B cells as biomarkers: predicting immune checkpoint therapy adverse events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association between early therapy-induced changes in circulating B cells (decreased B cells, increased </a:t>
            </a:r>
            <a:r>
              <a:rPr lang="en-US" b="0" dirty="0" err="1">
                <a:solidFill>
                  <a:srgbClr val="CCCCCC"/>
                </a:solidFill>
                <a:effectLst/>
                <a:latin typeface="Menlo" panose="020B0609030804020204" pitchFamily="49" charset="0"/>
              </a:rPr>
              <a:t>plasmablasts</a:t>
            </a:r>
            <a:r>
              <a:rPr lang="en-US" b="0" dirty="0">
                <a:solidFill>
                  <a:srgbClr val="CCCCCC"/>
                </a:solidFill>
                <a:effectLst/>
                <a:latin typeface="Menlo" panose="020B0609030804020204" pitchFamily="49" charset="0"/>
              </a:rPr>
              <a:t> and CD21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B cells) and an increased risk of high-grade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patients treated with ICB</a:t>
            </a:r>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300451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2/8/24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2/8/24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fontScale="90000"/>
          </a:bodyPr>
          <a:lstStyle/>
          <a:p>
            <a:r>
              <a:rPr lang="en-US" sz="4400" dirty="0"/>
              <a:t>Mining public datasets for driving forces of immune-related adverse events (</a:t>
            </a:r>
            <a:r>
              <a:rPr lang="en-US" sz="4400" dirty="0" err="1"/>
              <a:t>irAEs</a:t>
            </a:r>
            <a:r>
              <a:rPr lang="en-US" sz="4400" dirty="0"/>
              <a:t>) from immune checkpoint blockade (ICB)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a:t>T cells infiltrate </a:t>
            </a:r>
            <a:r>
              <a:rPr lang="en-US" dirty="0" err="1"/>
              <a:t>irAE</a:t>
            </a:r>
            <a:r>
              <a:rPr lang="en-US" dirty="0"/>
              <a:t> tissue (PMID37196065, PMID30832716, PMID27806233, PMID37680638)</a:t>
            </a:r>
          </a:p>
        </p:txBody>
      </p:sp>
      <p:sp>
        <p:nvSpPr>
          <p:cNvPr id="9" name="TextBox 8">
            <a:extLst>
              <a:ext uri="{FF2B5EF4-FFF2-40B4-BE49-F238E27FC236}">
                <a16:creationId xmlns:a16="http://schemas.microsoft.com/office/drawing/2014/main" id="{43A91F24-2D02-4D5F-78DD-7B549A594A13}"/>
              </a:ext>
            </a:extLst>
          </p:cNvPr>
          <p:cNvSpPr txBox="1"/>
          <p:nvPr/>
        </p:nvSpPr>
        <p:spPr>
          <a:xfrm>
            <a:off x="8986671" y="6488668"/>
            <a:ext cx="3345018" cy="369332"/>
          </a:xfrm>
          <a:prstGeom prst="rect">
            <a:avLst/>
          </a:prstGeom>
          <a:noFill/>
        </p:spPr>
        <p:txBody>
          <a:bodyPr wrap="none" rtlCol="0">
            <a:spAutoFit/>
          </a:bodyPr>
          <a:lstStyle/>
          <a:p>
            <a:r>
              <a:rPr lang="en-US" dirty="0"/>
              <a:t>Tanaka et al. </a:t>
            </a:r>
            <a:r>
              <a:rPr lang="en-US" i="1" dirty="0" err="1"/>
              <a:t>Commun</a:t>
            </a:r>
            <a:r>
              <a:rPr lang="en-US" i="1" dirty="0"/>
              <a:t> Biol</a:t>
            </a:r>
            <a:r>
              <a:rPr lang="en-US" dirty="0"/>
              <a:t>. 2020</a:t>
            </a:r>
          </a:p>
        </p:txBody>
      </p:sp>
      <p:pic>
        <p:nvPicPr>
          <p:cNvPr id="3" name="Picture 2">
            <a:extLst>
              <a:ext uri="{FF2B5EF4-FFF2-40B4-BE49-F238E27FC236}">
                <a16:creationId xmlns:a16="http://schemas.microsoft.com/office/drawing/2014/main" id="{68C970BB-F499-A34E-AE8B-73596AC0CF7B}"/>
              </a:ext>
            </a:extLst>
          </p:cNvPr>
          <p:cNvPicPr>
            <a:picLocks noChangeAspect="1"/>
          </p:cNvPicPr>
          <p:nvPr/>
        </p:nvPicPr>
        <p:blipFill>
          <a:blip r:embed="rId3"/>
          <a:stretch>
            <a:fillRect/>
          </a:stretch>
        </p:blipFill>
        <p:spPr>
          <a:xfrm>
            <a:off x="1813836" y="1824286"/>
            <a:ext cx="7845019" cy="4569380"/>
          </a:xfrm>
          <a:prstGeom prst="rect">
            <a:avLst/>
          </a:prstGeom>
        </p:spPr>
      </p:pic>
    </p:spTree>
    <p:extLst>
      <p:ext uri="{BB962C8B-B14F-4D97-AF65-F5344CB8AC3E}">
        <p14:creationId xmlns:p14="http://schemas.microsoft.com/office/powerpoint/2010/main" val="34561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72992-DC72-DF14-A508-CACC1F49E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924D4-04FA-16C5-1818-8344C81708BD}"/>
              </a:ext>
            </a:extLst>
          </p:cNvPr>
          <p:cNvSpPr>
            <a:spLocks noGrp="1"/>
          </p:cNvSpPr>
          <p:nvPr>
            <p:ph type="title"/>
          </p:nvPr>
        </p:nvSpPr>
        <p:spPr>
          <a:xfrm>
            <a:off x="838200" y="593725"/>
            <a:ext cx="10647556" cy="1325563"/>
          </a:xfrm>
        </p:spPr>
        <p:txBody>
          <a:bodyPr>
            <a:normAutofit fontScale="90000"/>
          </a:bodyPr>
          <a:lstStyle/>
          <a:p>
            <a:r>
              <a:rPr lang="en-US" dirty="0" err="1"/>
              <a:t>irAEs</a:t>
            </a:r>
            <a:r>
              <a:rPr lang="en-US" dirty="0"/>
              <a:t> after combination ICB associated with enhanced proliferation of Th1-associated CD4</a:t>
            </a:r>
            <a:r>
              <a:rPr lang="en-US" baseline="30000" dirty="0"/>
              <a:t>+</a:t>
            </a:r>
            <a:r>
              <a:rPr lang="en-US" dirty="0"/>
              <a:t> TEMs, enhanced cytotoxicity of CD8</a:t>
            </a:r>
            <a:r>
              <a:rPr lang="en-US" baseline="30000" dirty="0"/>
              <a:t>+</a:t>
            </a:r>
            <a:r>
              <a:rPr lang="en-US" dirty="0"/>
              <a:t> T cells</a:t>
            </a:r>
          </a:p>
        </p:txBody>
      </p:sp>
      <p:pic>
        <p:nvPicPr>
          <p:cNvPr id="3" name="Picture 2">
            <a:extLst>
              <a:ext uri="{FF2B5EF4-FFF2-40B4-BE49-F238E27FC236}">
                <a16:creationId xmlns:a16="http://schemas.microsoft.com/office/drawing/2014/main" id="{E418FDA6-D52E-32BA-3885-E2A5078CCF0B}"/>
              </a:ext>
            </a:extLst>
          </p:cNvPr>
          <p:cNvPicPr>
            <a:picLocks noChangeAspect="1"/>
          </p:cNvPicPr>
          <p:nvPr/>
        </p:nvPicPr>
        <p:blipFill>
          <a:blip r:embed="rId3"/>
          <a:stretch>
            <a:fillRect/>
          </a:stretch>
        </p:blipFill>
        <p:spPr>
          <a:xfrm>
            <a:off x="490654" y="1882764"/>
            <a:ext cx="7038278" cy="4975236"/>
          </a:xfrm>
          <a:prstGeom prst="rect">
            <a:avLst/>
          </a:prstGeom>
        </p:spPr>
      </p:pic>
      <p:sp>
        <p:nvSpPr>
          <p:cNvPr id="5" name="TextBox 4">
            <a:extLst>
              <a:ext uri="{FF2B5EF4-FFF2-40B4-BE49-F238E27FC236}">
                <a16:creationId xmlns:a16="http://schemas.microsoft.com/office/drawing/2014/main" id="{594DA0BE-13F9-53B1-E6AD-684B9F28C145}"/>
              </a:ext>
            </a:extLst>
          </p:cNvPr>
          <p:cNvSpPr txBox="1"/>
          <p:nvPr/>
        </p:nvSpPr>
        <p:spPr>
          <a:xfrm>
            <a:off x="7499196" y="6499819"/>
            <a:ext cx="6099716" cy="369332"/>
          </a:xfrm>
          <a:prstGeom prst="rect">
            <a:avLst/>
          </a:prstGeom>
          <a:noFill/>
        </p:spPr>
        <p:txBody>
          <a:bodyPr wrap="square">
            <a:spAutoFit/>
          </a:bodyPr>
          <a:lstStyle/>
          <a:p>
            <a:pPr algn="l"/>
            <a:r>
              <a:rPr lang="en-US" b="0" i="0" u="none" strike="noStrike" dirty="0">
                <a:solidFill>
                  <a:srgbClr val="212121"/>
                </a:solidFill>
                <a:effectLst/>
              </a:rPr>
              <a:t>van </a:t>
            </a:r>
            <a:r>
              <a:rPr lang="en-US" b="0" i="0" u="none" strike="noStrike" dirty="0" err="1">
                <a:solidFill>
                  <a:srgbClr val="212121"/>
                </a:solidFill>
                <a:effectLst/>
              </a:rPr>
              <a:t>Eijs</a:t>
            </a:r>
            <a:r>
              <a:rPr lang="en-US" b="0" i="0" u="none" strike="noStrike" dirty="0">
                <a:solidFill>
                  <a:srgbClr val="212121"/>
                </a:solidFill>
                <a:effectLst/>
              </a:rPr>
              <a:t> et al. </a:t>
            </a:r>
            <a:r>
              <a:rPr lang="en-US" b="0" i="1" u="none" strike="noStrike" dirty="0">
                <a:solidFill>
                  <a:srgbClr val="212121"/>
                </a:solidFill>
                <a:effectLst/>
              </a:rPr>
              <a:t>Cancer Immunol </a:t>
            </a:r>
            <a:r>
              <a:rPr lang="en-US" b="0" i="1" u="none" strike="noStrike" dirty="0" err="1">
                <a:solidFill>
                  <a:srgbClr val="212121"/>
                </a:solidFill>
                <a:effectLst/>
              </a:rPr>
              <a:t>Immunother</a:t>
            </a:r>
            <a:r>
              <a:rPr lang="en-US" b="0" i="0" u="none" strike="noStrike" dirty="0">
                <a:solidFill>
                  <a:srgbClr val="212121"/>
                </a:solidFill>
                <a:effectLst/>
              </a:rPr>
              <a:t>. 2023</a:t>
            </a:r>
          </a:p>
        </p:txBody>
      </p:sp>
    </p:spTree>
    <p:extLst>
      <p:ext uri="{BB962C8B-B14F-4D97-AF65-F5344CB8AC3E}">
        <p14:creationId xmlns:p14="http://schemas.microsoft.com/office/powerpoint/2010/main" val="260191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6C24-F5B9-DC95-55D2-A952D15ED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69382-8116-11CA-624F-B5B5F2FDE5CB}"/>
              </a:ext>
            </a:extLst>
          </p:cNvPr>
          <p:cNvSpPr>
            <a:spLocks noGrp="1"/>
          </p:cNvSpPr>
          <p:nvPr>
            <p:ph type="title"/>
          </p:nvPr>
        </p:nvSpPr>
        <p:spPr>
          <a:xfrm>
            <a:off x="838200" y="593725"/>
            <a:ext cx="10647556" cy="1325563"/>
          </a:xfrm>
        </p:spPr>
        <p:txBody>
          <a:bodyPr>
            <a:normAutofit fontScale="90000"/>
          </a:bodyPr>
          <a:lstStyle/>
          <a:p>
            <a:r>
              <a:rPr lang="en-US" dirty="0"/>
              <a:t>On CTLA-4 blockade (CD8) T cell expansion, repertoire diversification may be associated with </a:t>
            </a:r>
            <a:r>
              <a:rPr lang="en-US" dirty="0" err="1"/>
              <a:t>irAE</a:t>
            </a:r>
            <a:r>
              <a:rPr lang="en-US" dirty="0"/>
              <a:t> development (</a:t>
            </a:r>
            <a:r>
              <a:rPr lang="en-US" i="0" u="none" strike="noStrike" dirty="0">
                <a:solidFill>
                  <a:srgbClr val="212121"/>
                </a:solidFill>
                <a:effectLst/>
              </a:rPr>
              <a:t>PMID28031229)</a:t>
            </a:r>
            <a:endParaRPr lang="en-US" dirty="0"/>
          </a:p>
        </p:txBody>
      </p:sp>
      <p:sp>
        <p:nvSpPr>
          <p:cNvPr id="4" name="TextBox 3">
            <a:extLst>
              <a:ext uri="{FF2B5EF4-FFF2-40B4-BE49-F238E27FC236}">
                <a16:creationId xmlns:a16="http://schemas.microsoft.com/office/drawing/2014/main" id="{940FE766-DA17-8FF6-4336-76E24161324B}"/>
              </a:ext>
            </a:extLst>
          </p:cNvPr>
          <p:cNvSpPr txBox="1"/>
          <p:nvPr/>
        </p:nvSpPr>
        <p:spPr>
          <a:xfrm>
            <a:off x="9684834" y="6506066"/>
            <a:ext cx="6099716" cy="369332"/>
          </a:xfrm>
          <a:prstGeom prst="rect">
            <a:avLst/>
          </a:prstGeom>
          <a:noFill/>
        </p:spPr>
        <p:txBody>
          <a:bodyPr wrap="square">
            <a:spAutoFit/>
          </a:bodyPr>
          <a:lstStyle/>
          <a:p>
            <a:r>
              <a:rPr lang="en-US" dirty="0" err="1"/>
              <a:t>Subudhi</a:t>
            </a:r>
            <a:r>
              <a:rPr lang="en-US" dirty="0"/>
              <a:t> et al. </a:t>
            </a:r>
            <a:r>
              <a:rPr lang="en-US" i="1" dirty="0"/>
              <a:t>PNAS</a:t>
            </a:r>
            <a:r>
              <a:rPr lang="en-US" dirty="0"/>
              <a:t> 2016</a:t>
            </a:r>
          </a:p>
        </p:txBody>
      </p:sp>
      <p:pic>
        <p:nvPicPr>
          <p:cNvPr id="3" name="Picture 2">
            <a:extLst>
              <a:ext uri="{FF2B5EF4-FFF2-40B4-BE49-F238E27FC236}">
                <a16:creationId xmlns:a16="http://schemas.microsoft.com/office/drawing/2014/main" id="{E548689F-9294-3098-BEBA-3A071114066E}"/>
              </a:ext>
            </a:extLst>
          </p:cNvPr>
          <p:cNvPicPr>
            <a:picLocks noChangeAspect="1"/>
          </p:cNvPicPr>
          <p:nvPr/>
        </p:nvPicPr>
        <p:blipFill>
          <a:blip r:embed="rId3"/>
          <a:stretch>
            <a:fillRect/>
          </a:stretch>
        </p:blipFill>
        <p:spPr>
          <a:xfrm>
            <a:off x="1856679" y="2668275"/>
            <a:ext cx="7772400" cy="2681176"/>
          </a:xfrm>
          <a:prstGeom prst="rect">
            <a:avLst/>
          </a:prstGeom>
        </p:spPr>
      </p:pic>
    </p:spTree>
    <p:extLst>
      <p:ext uri="{BB962C8B-B14F-4D97-AF65-F5344CB8AC3E}">
        <p14:creationId xmlns:p14="http://schemas.microsoft.com/office/powerpoint/2010/main" val="219180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C133B55-CA2C-C74A-6E6B-5AE7A6D4E9C1}"/>
              </a:ext>
            </a:extLst>
          </p:cNvPr>
          <p:cNvGrpSpPr/>
          <p:nvPr/>
        </p:nvGrpSpPr>
        <p:grpSpPr>
          <a:xfrm>
            <a:off x="97572" y="2081808"/>
            <a:ext cx="12094428" cy="4776192"/>
            <a:chOff x="97572" y="2081808"/>
            <a:chExt cx="12094428" cy="4776192"/>
          </a:xfrm>
        </p:grpSpPr>
        <p:pic>
          <p:nvPicPr>
            <p:cNvPr id="4" name="Picture 3">
              <a:extLst>
                <a:ext uri="{FF2B5EF4-FFF2-40B4-BE49-F238E27FC236}">
                  <a16:creationId xmlns:a16="http://schemas.microsoft.com/office/drawing/2014/main" id="{E4AE1518-3C4E-BD06-6713-83F126040F71}"/>
                </a:ext>
              </a:extLst>
            </p:cNvPr>
            <p:cNvPicPr>
              <a:picLocks noChangeAspect="1"/>
            </p:cNvPicPr>
            <p:nvPr/>
          </p:nvPicPr>
          <p:blipFill>
            <a:blip r:embed="rId3"/>
            <a:stretch>
              <a:fillRect/>
            </a:stretch>
          </p:blipFill>
          <p:spPr>
            <a:xfrm>
              <a:off x="97572" y="2081808"/>
              <a:ext cx="12094427" cy="4628314"/>
            </a:xfrm>
            <a:prstGeom prst="rect">
              <a:avLst/>
            </a:prstGeom>
          </p:spPr>
        </p:pic>
        <p:sp>
          <p:nvSpPr>
            <p:cNvPr id="10" name="Rectangle 9">
              <a:extLst>
                <a:ext uri="{FF2B5EF4-FFF2-40B4-BE49-F238E27FC236}">
                  <a16:creationId xmlns:a16="http://schemas.microsoft.com/office/drawing/2014/main" id="{3F43DB57-B917-B982-40B3-E10A8A9FD766}"/>
                </a:ext>
              </a:extLst>
            </p:cNvPr>
            <p:cNvSpPr/>
            <p:nvPr/>
          </p:nvSpPr>
          <p:spPr>
            <a:xfrm>
              <a:off x="6188927" y="2081808"/>
              <a:ext cx="6003073" cy="4776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Organs more similar to (lung) tumor have higher </a:t>
            </a:r>
            <a:r>
              <a:rPr lang="en-US" dirty="0" err="1"/>
              <a:t>irAE</a:t>
            </a:r>
            <a:r>
              <a:rPr lang="en-US" dirty="0"/>
              <a:t> incidence rates, TCR sharing between (lung) tumor and (skin) </a:t>
            </a:r>
            <a:r>
              <a:rPr lang="en-US" dirty="0" err="1"/>
              <a:t>irAE</a:t>
            </a:r>
            <a:r>
              <a:rPr lang="en-US" dirty="0"/>
              <a:t> tissue (PMID27806233, PMID30093971, </a:t>
            </a:r>
            <a:r>
              <a:rPr lang="en-US" i="0" u="none" strike="noStrike" dirty="0">
                <a:solidFill>
                  <a:srgbClr val="212121"/>
                </a:solidFill>
                <a:effectLst/>
              </a:rPr>
              <a:t>PMID29209563</a:t>
            </a:r>
            <a:r>
              <a:rPr lang="en-US" dirty="0"/>
              <a:t>)</a:t>
            </a:r>
          </a:p>
        </p:txBody>
      </p:sp>
      <p:sp>
        <p:nvSpPr>
          <p:cNvPr id="8" name="TextBox 7">
            <a:extLst>
              <a:ext uri="{FF2B5EF4-FFF2-40B4-BE49-F238E27FC236}">
                <a16:creationId xmlns:a16="http://schemas.microsoft.com/office/drawing/2014/main" id="{B288622C-F6C2-E10A-EDA3-95B67A590BA9}"/>
              </a:ext>
            </a:extLst>
          </p:cNvPr>
          <p:cNvSpPr txBox="1"/>
          <p:nvPr/>
        </p:nvSpPr>
        <p:spPr>
          <a:xfrm>
            <a:off x="8870796" y="6514305"/>
            <a:ext cx="6099716" cy="369332"/>
          </a:xfrm>
          <a:prstGeom prst="rect">
            <a:avLst/>
          </a:prstGeom>
          <a:noFill/>
        </p:spPr>
        <p:txBody>
          <a:bodyPr wrap="square">
            <a:spAutoFit/>
          </a:bodyPr>
          <a:lstStyle/>
          <a:p>
            <a:r>
              <a:rPr lang="en-US" sz="1800" b="0" i="0" u="none" strike="noStrike" dirty="0">
                <a:effectLst/>
              </a:rPr>
              <a:t>Berner et al. </a:t>
            </a:r>
            <a:r>
              <a:rPr lang="en-US" sz="1800" b="0" i="1" u="none" strike="noStrike" dirty="0">
                <a:effectLst/>
              </a:rPr>
              <a:t>JAMA Oncology</a:t>
            </a:r>
            <a:r>
              <a:rPr lang="en-US" sz="1800" b="0" i="0" u="none" strike="noStrike" dirty="0">
                <a:effectLst/>
              </a:rPr>
              <a:t>, 2019</a:t>
            </a:r>
            <a:endParaRPr lang="en-US" dirty="0"/>
          </a:p>
        </p:txBody>
      </p:sp>
      <p:pic>
        <p:nvPicPr>
          <p:cNvPr id="9" name="Picture 8">
            <a:extLst>
              <a:ext uri="{FF2B5EF4-FFF2-40B4-BE49-F238E27FC236}">
                <a16:creationId xmlns:a16="http://schemas.microsoft.com/office/drawing/2014/main" id="{B9D7817C-B610-C0D0-440C-64D52BE217C9}"/>
              </a:ext>
            </a:extLst>
          </p:cNvPr>
          <p:cNvPicPr>
            <a:picLocks noChangeAspect="1"/>
          </p:cNvPicPr>
          <p:nvPr/>
        </p:nvPicPr>
        <p:blipFill>
          <a:blip r:embed="rId4"/>
          <a:stretch>
            <a:fillRect/>
          </a:stretch>
        </p:blipFill>
        <p:spPr>
          <a:xfrm>
            <a:off x="6327970" y="2415440"/>
            <a:ext cx="5766457" cy="4003119"/>
          </a:xfrm>
          <a:prstGeom prst="rect">
            <a:avLst/>
          </a:prstGeom>
        </p:spPr>
      </p:pic>
    </p:spTree>
    <p:extLst>
      <p:ext uri="{BB962C8B-B14F-4D97-AF65-F5344CB8AC3E}">
        <p14:creationId xmlns:p14="http://schemas.microsoft.com/office/powerpoint/2010/main" val="384050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fontScale="92500" lnSpcReduction="10000"/>
          </a:bodyPr>
          <a:lstStyle/>
          <a:p>
            <a:r>
              <a:rPr lang="en-US" dirty="0"/>
              <a:t>Investigate relationship between on-therapy cell type abundances, TCR repertoire diversities and </a:t>
            </a:r>
            <a:r>
              <a:rPr lang="en-US" dirty="0" err="1"/>
              <a:t>irAE</a:t>
            </a:r>
            <a:r>
              <a:rPr lang="en-US" dirty="0"/>
              <a:t> development</a:t>
            </a:r>
          </a:p>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other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502403" y="715517"/>
            <a:ext cx="5130800" cy="369332"/>
          </a:xfrm>
          <a:prstGeom prst="rect">
            <a:avLst/>
          </a:prstGeom>
          <a:noFill/>
        </p:spPr>
        <p:txBody>
          <a:bodyPr wrap="square" rtlCol="0">
            <a:spAutoFit/>
          </a:bodyPr>
          <a:lstStyle/>
          <a:p>
            <a:r>
              <a:rPr lang="en-US" dirty="0"/>
              <a:t>I pooled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567518" y="2599789"/>
            <a:ext cx="1567480" cy="2585323"/>
          </a:xfrm>
          <a:prstGeom prst="rect">
            <a:avLst/>
          </a:prstGeom>
          <a:noFill/>
        </p:spPr>
        <p:txBody>
          <a:bodyPr wrap="none" rtlCol="0">
            <a:spAutoFit/>
          </a:bodyPr>
          <a:lstStyle/>
          <a:p>
            <a:r>
              <a:rPr lang="en-US" dirty="0"/>
              <a:t>PMBCs</a:t>
            </a:r>
          </a:p>
          <a:p>
            <a:endParaRPr lang="en-US" dirty="0"/>
          </a:p>
          <a:p>
            <a:r>
              <a:rPr lang="en-US" dirty="0"/>
              <a:t>from patients</a:t>
            </a:r>
          </a:p>
          <a:p>
            <a:r>
              <a:rPr lang="en-US" dirty="0"/>
              <a:t>with diverse</a:t>
            </a:r>
          </a:p>
          <a:p>
            <a:r>
              <a:rPr lang="en-US" dirty="0"/>
              <a:t>tumor types</a:t>
            </a:r>
          </a:p>
          <a:p>
            <a:endParaRPr lang="en-US" dirty="0"/>
          </a:p>
          <a:p>
            <a:r>
              <a:rPr lang="en-US" dirty="0"/>
              <a:t>mostly treated</a:t>
            </a:r>
          </a:p>
          <a:p>
            <a:r>
              <a:rPr lang="en-US" dirty="0"/>
              <a:t>with PD-1</a:t>
            </a:r>
          </a:p>
          <a:p>
            <a:r>
              <a:rPr lang="en-US" dirty="0"/>
              <a:t>blockade</a:t>
            </a:r>
          </a:p>
        </p:txBody>
      </p:sp>
    </p:spTree>
    <p:extLst>
      <p:ext uri="{BB962C8B-B14F-4D97-AF65-F5344CB8AC3E}">
        <p14:creationId xmlns:p14="http://schemas.microsoft.com/office/powerpoint/2010/main" val="382178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6361-0E13-9B94-1EFF-0852D0D9E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444E8-08EF-7677-44F6-713B2AD2FF51}"/>
              </a:ext>
            </a:extLst>
          </p:cNvPr>
          <p:cNvSpPr>
            <a:spLocks noGrp="1"/>
          </p:cNvSpPr>
          <p:nvPr>
            <p:ph type="title"/>
          </p:nvPr>
        </p:nvSpPr>
        <p:spPr>
          <a:xfrm>
            <a:off x="838200" y="593725"/>
            <a:ext cx="10515600" cy="1325563"/>
          </a:xfrm>
        </p:spPr>
        <p:txBody>
          <a:bodyPr>
            <a:normAutofit/>
          </a:bodyPr>
          <a:lstStyle/>
          <a:p>
            <a:r>
              <a:rPr lang="en-US" dirty="0"/>
              <a:t>PBMC myocarditis-focused dataset</a:t>
            </a:r>
          </a:p>
        </p:txBody>
      </p:sp>
      <p:sp>
        <p:nvSpPr>
          <p:cNvPr id="3" name="Content Placeholder 2">
            <a:extLst>
              <a:ext uri="{FF2B5EF4-FFF2-40B4-BE49-F238E27FC236}">
                <a16:creationId xmlns:a16="http://schemas.microsoft.com/office/drawing/2014/main" id="{EE847EB0-0623-9918-1389-107DE115D7B9}"/>
              </a:ext>
            </a:extLst>
          </p:cNvPr>
          <p:cNvSpPr>
            <a:spLocks noGrp="1"/>
          </p:cNvSpPr>
          <p:nvPr>
            <p:ph idx="1"/>
          </p:nvPr>
        </p:nvSpPr>
        <p:spPr>
          <a:xfrm>
            <a:off x="838200" y="1919288"/>
            <a:ext cx="8204200" cy="4344987"/>
          </a:xfrm>
        </p:spPr>
        <p:txBody>
          <a:bodyPr>
            <a:normAutofit/>
          </a:bodyPr>
          <a:lstStyle/>
          <a:p>
            <a:r>
              <a:rPr lang="en-US" dirty="0"/>
              <a:t>Main conclusion of theirs</a:t>
            </a:r>
          </a:p>
          <a:p>
            <a:pPr lvl="1"/>
            <a:r>
              <a:rPr lang="en-US" dirty="0"/>
              <a:t>Within myocarditis only </a:t>
            </a:r>
            <a:r>
              <a:rPr lang="en-US" dirty="0" err="1"/>
              <a:t>irAE</a:t>
            </a:r>
            <a:r>
              <a:rPr lang="en-US" dirty="0"/>
              <a:t> group (C), observe more </a:t>
            </a:r>
            <a:r>
              <a:rPr lang="en-US" dirty="0" err="1"/>
              <a:t>Temra</a:t>
            </a:r>
            <a:r>
              <a:rPr lang="en-US" dirty="0"/>
              <a:t> CD8s (called via </a:t>
            </a:r>
            <a:r>
              <a:rPr lang="en-US" dirty="0" err="1"/>
              <a:t>CyTOF</a:t>
            </a:r>
            <a:r>
              <a:rPr lang="en-US" dirty="0"/>
              <a:t>/CITE-seq + RNA) and </a:t>
            </a:r>
            <a:r>
              <a:rPr lang="en-US" dirty="0">
                <a:solidFill>
                  <a:srgbClr val="000000"/>
                </a:solidFill>
              </a:rPr>
              <a:t>u</a:t>
            </a:r>
            <a:r>
              <a:rPr lang="en-US" dirty="0">
                <a:solidFill>
                  <a:srgbClr val="000000"/>
                </a:solidFill>
                <a:effectLst/>
              </a:rPr>
              <a:t>pregulated chemokines CCL5/CCL4/CCL4L2</a:t>
            </a:r>
            <a:endParaRPr lang="en-US" dirty="0"/>
          </a:p>
        </p:txBody>
      </p:sp>
      <p:pic>
        <p:nvPicPr>
          <p:cNvPr id="6" name="Picture 5">
            <a:extLst>
              <a:ext uri="{FF2B5EF4-FFF2-40B4-BE49-F238E27FC236}">
                <a16:creationId xmlns:a16="http://schemas.microsoft.com/office/drawing/2014/main" id="{B679580F-2308-4CC2-8BF9-E55D27871AC8}"/>
              </a:ext>
            </a:extLst>
          </p:cNvPr>
          <p:cNvPicPr>
            <a:picLocks noChangeAspect="1"/>
          </p:cNvPicPr>
          <p:nvPr/>
        </p:nvPicPr>
        <p:blipFill>
          <a:blip r:embed="rId3"/>
          <a:stretch>
            <a:fillRect/>
          </a:stretch>
        </p:blipFill>
        <p:spPr>
          <a:xfrm>
            <a:off x="9013937" y="1373982"/>
            <a:ext cx="2872242" cy="5486400"/>
          </a:xfrm>
          <a:prstGeom prst="rect">
            <a:avLst/>
          </a:prstGeom>
        </p:spPr>
      </p:pic>
      <p:pic>
        <p:nvPicPr>
          <p:cNvPr id="7" name="Picture 6">
            <a:extLst>
              <a:ext uri="{FF2B5EF4-FFF2-40B4-BE49-F238E27FC236}">
                <a16:creationId xmlns:a16="http://schemas.microsoft.com/office/drawing/2014/main" id="{EC63909C-0C61-AC33-8531-5D6AA71F1552}"/>
              </a:ext>
            </a:extLst>
          </p:cNvPr>
          <p:cNvPicPr>
            <a:picLocks noChangeAspect="1"/>
          </p:cNvPicPr>
          <p:nvPr/>
        </p:nvPicPr>
        <p:blipFill>
          <a:blip r:embed="rId4"/>
          <a:stretch>
            <a:fillRect/>
          </a:stretch>
        </p:blipFill>
        <p:spPr>
          <a:xfrm>
            <a:off x="7538181" y="60279"/>
            <a:ext cx="4653819" cy="1438042"/>
          </a:xfrm>
          <a:prstGeom prst="rect">
            <a:avLst/>
          </a:prstGeom>
        </p:spPr>
      </p:pic>
    </p:spTree>
    <p:extLst>
      <p:ext uri="{BB962C8B-B14F-4D97-AF65-F5344CB8AC3E}">
        <p14:creationId xmlns:p14="http://schemas.microsoft.com/office/powerpoint/2010/main" val="3271708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higher T cell fraction in </a:t>
            </a:r>
            <a:r>
              <a:rPr lang="en-US" dirty="0" err="1"/>
              <a:t>irAE</a:t>
            </a:r>
            <a:r>
              <a:rPr lang="en-US" dirty="0"/>
              <a:t> group, CD4 T cell subtype abundance differences by </a:t>
            </a:r>
            <a:r>
              <a:rPr lang="en-US" dirty="0" err="1"/>
              <a:t>irAE</a:t>
            </a:r>
            <a:r>
              <a:rPr lang="en-US" dirty="0"/>
              <a:t> group</a:t>
            </a:r>
          </a:p>
        </p:txBody>
      </p:sp>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4302393" y="2071688"/>
            <a:ext cx="7665837" cy="4346257"/>
          </a:xfrm>
          <a:prstGeom prst="rect">
            <a:avLst/>
          </a:prstGeom>
        </p:spPr>
      </p:pic>
      <p:sp>
        <p:nvSpPr>
          <p:cNvPr id="8" name="TextBox 7">
            <a:extLst>
              <a:ext uri="{FF2B5EF4-FFF2-40B4-BE49-F238E27FC236}">
                <a16:creationId xmlns:a16="http://schemas.microsoft.com/office/drawing/2014/main" id="{13130EB1-9526-F528-E652-D23821C05ED5}"/>
              </a:ext>
            </a:extLst>
          </p:cNvPr>
          <p:cNvSpPr txBox="1"/>
          <p:nvPr/>
        </p:nvSpPr>
        <p:spPr>
          <a:xfrm>
            <a:off x="7911909" y="1831976"/>
            <a:ext cx="1194558" cy="369332"/>
          </a:xfrm>
          <a:prstGeom prst="rect">
            <a:avLst/>
          </a:prstGeom>
          <a:noFill/>
        </p:spPr>
        <p:txBody>
          <a:bodyPr wrap="none" rtlCol="0">
            <a:spAutoFit/>
          </a:bodyPr>
          <a:lstStyle/>
          <a:p>
            <a:r>
              <a:rPr lang="en-US" dirty="0"/>
              <a:t>CD4 T cells</a:t>
            </a:r>
          </a:p>
        </p:txBody>
      </p:sp>
      <p:pic>
        <p:nvPicPr>
          <p:cNvPr id="9" name="Picture 8">
            <a:extLst>
              <a:ext uri="{FF2B5EF4-FFF2-40B4-BE49-F238E27FC236}">
                <a16:creationId xmlns:a16="http://schemas.microsoft.com/office/drawing/2014/main" id="{1E1828F8-56EA-F987-F1A9-F3852D58E828}"/>
              </a:ext>
            </a:extLst>
          </p:cNvPr>
          <p:cNvPicPr>
            <a:picLocks noChangeAspect="1"/>
          </p:cNvPicPr>
          <p:nvPr/>
        </p:nvPicPr>
        <p:blipFill>
          <a:blip r:embed="rId4"/>
          <a:stretch>
            <a:fillRect/>
          </a:stretch>
        </p:blipFill>
        <p:spPr>
          <a:xfrm>
            <a:off x="191" y="2071688"/>
            <a:ext cx="4279902" cy="4346257"/>
          </a:xfrm>
          <a:prstGeom prst="rect">
            <a:avLst/>
          </a:prstGeom>
        </p:spPr>
      </p:pic>
    </p:spTree>
    <p:extLst>
      <p:ext uri="{BB962C8B-B14F-4D97-AF65-F5344CB8AC3E}">
        <p14:creationId xmlns:p14="http://schemas.microsoft.com/office/powerpoint/2010/main" val="36079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82E0-75F5-088F-BDC7-D037D5FF1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E3516-5659-EC62-1060-8FDF647263E1}"/>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CD8 T cell subtype abundance differences by </a:t>
            </a:r>
            <a:r>
              <a:rPr lang="en-US" dirty="0" err="1"/>
              <a:t>irAE</a:t>
            </a:r>
            <a:r>
              <a:rPr lang="en-US" dirty="0"/>
              <a:t> group, CD8 T cells more cytotoxic and slightly more proliferative in </a:t>
            </a:r>
            <a:r>
              <a:rPr lang="en-US" dirty="0" err="1"/>
              <a:t>irAE</a:t>
            </a:r>
            <a:r>
              <a:rPr lang="en-US" dirty="0"/>
              <a:t> group</a:t>
            </a:r>
          </a:p>
        </p:txBody>
      </p:sp>
      <p:pic>
        <p:nvPicPr>
          <p:cNvPr id="4" name="Content Placeholder 3">
            <a:extLst>
              <a:ext uri="{FF2B5EF4-FFF2-40B4-BE49-F238E27FC236}">
                <a16:creationId xmlns:a16="http://schemas.microsoft.com/office/drawing/2014/main" id="{F4C8D681-2646-84CF-9730-FAC80D21587A}"/>
              </a:ext>
            </a:extLst>
          </p:cNvPr>
          <p:cNvPicPr>
            <a:picLocks noGrp="1" noChangeAspect="1"/>
          </p:cNvPicPr>
          <p:nvPr>
            <p:ph idx="1"/>
          </p:nvPr>
        </p:nvPicPr>
        <p:blipFill>
          <a:blip r:embed="rId3"/>
          <a:stretch>
            <a:fillRect/>
          </a:stretch>
        </p:blipFill>
        <p:spPr>
          <a:xfrm>
            <a:off x="0" y="2794161"/>
            <a:ext cx="6096000" cy="3487687"/>
          </a:xfrm>
          <a:prstGeom prst="rect">
            <a:avLst/>
          </a:prstGeom>
        </p:spPr>
      </p:pic>
      <p:sp>
        <p:nvSpPr>
          <p:cNvPr id="6" name="TextBox 5">
            <a:extLst>
              <a:ext uri="{FF2B5EF4-FFF2-40B4-BE49-F238E27FC236}">
                <a16:creationId xmlns:a16="http://schemas.microsoft.com/office/drawing/2014/main" id="{32396DF0-0912-9F7D-1A34-677166FB494E}"/>
              </a:ext>
            </a:extLst>
          </p:cNvPr>
          <p:cNvSpPr txBox="1"/>
          <p:nvPr/>
        </p:nvSpPr>
        <p:spPr>
          <a:xfrm>
            <a:off x="2666999" y="2424829"/>
            <a:ext cx="1194558" cy="369332"/>
          </a:xfrm>
          <a:prstGeom prst="rect">
            <a:avLst/>
          </a:prstGeom>
          <a:noFill/>
        </p:spPr>
        <p:txBody>
          <a:bodyPr wrap="none" rtlCol="0">
            <a:spAutoFit/>
          </a:bodyPr>
          <a:lstStyle/>
          <a:p>
            <a:r>
              <a:rPr lang="en-US" dirty="0"/>
              <a:t>CD8 T cells</a:t>
            </a:r>
          </a:p>
        </p:txBody>
      </p:sp>
      <p:pic>
        <p:nvPicPr>
          <p:cNvPr id="10" name="Picture 9">
            <a:extLst>
              <a:ext uri="{FF2B5EF4-FFF2-40B4-BE49-F238E27FC236}">
                <a16:creationId xmlns:a16="http://schemas.microsoft.com/office/drawing/2014/main" id="{FCC69930-2EA0-F896-539C-BFC5DDD6C9E2}"/>
              </a:ext>
            </a:extLst>
          </p:cNvPr>
          <p:cNvPicPr>
            <a:picLocks noChangeAspect="1"/>
          </p:cNvPicPr>
          <p:nvPr/>
        </p:nvPicPr>
        <p:blipFill>
          <a:blip r:embed="rId4"/>
          <a:stretch>
            <a:fillRect/>
          </a:stretch>
        </p:blipFill>
        <p:spPr>
          <a:xfrm>
            <a:off x="6022546" y="2794161"/>
            <a:ext cx="6169454" cy="3487687"/>
          </a:xfrm>
          <a:prstGeom prst="rect">
            <a:avLst/>
          </a:prstGeom>
        </p:spPr>
      </p:pic>
    </p:spTree>
    <p:extLst>
      <p:ext uri="{BB962C8B-B14F-4D97-AF65-F5344CB8AC3E}">
        <p14:creationId xmlns:p14="http://schemas.microsoft.com/office/powerpoint/2010/main" val="215964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scRNAseq</a:t>
            </a:r>
            <a:r>
              <a:rPr lang="en-US" dirty="0"/>
              <a:t> + </a:t>
            </a:r>
            <a:r>
              <a:rPr lang="en-US" dirty="0" err="1"/>
              <a:t>scTCRseq</a:t>
            </a:r>
            <a:r>
              <a:rPr lang="en-US" dirty="0"/>
              <a:t> dataset methods</a:t>
            </a:r>
          </a:p>
          <a:p>
            <a:r>
              <a:rPr lang="en-US" dirty="0"/>
              <a:t>Mining datasets for differences between those with/without </a:t>
            </a:r>
            <a:r>
              <a:rPr lang="en-US" dirty="0" err="1"/>
              <a:t>irAEs</a:t>
            </a:r>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1EBD1-1A21-902F-AA44-010FAE5E8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44ACD-B91E-A147-5FE0-22B80386BE1A}"/>
              </a:ext>
            </a:extLst>
          </p:cNvPr>
          <p:cNvSpPr>
            <a:spLocks noGrp="1"/>
          </p:cNvSpPr>
          <p:nvPr>
            <p:ph type="title"/>
          </p:nvPr>
        </p:nvSpPr>
        <p:spPr>
          <a:xfrm>
            <a:off x="850900" y="593725"/>
            <a:ext cx="10515600" cy="1325563"/>
          </a:xfrm>
        </p:spPr>
        <p:txBody>
          <a:bodyPr>
            <a:normAutofit fontScale="90000"/>
          </a:bodyPr>
          <a:lstStyle/>
          <a:p>
            <a:r>
              <a:rPr lang="en-US" dirty="0"/>
              <a:t>Main conclusions of theirs from colon tissue colitis dataset: TCR sharing between CD8 </a:t>
            </a:r>
            <a:r>
              <a:rPr lang="en-US" dirty="0" err="1"/>
              <a:t>Trm</a:t>
            </a:r>
            <a:r>
              <a:rPr lang="en-US" dirty="0"/>
              <a:t> and CTL clusters suggests that CD8s in colon tissue arose from </a:t>
            </a:r>
            <a:r>
              <a:rPr lang="en-US" dirty="0" err="1"/>
              <a:t>Trm</a:t>
            </a:r>
            <a:r>
              <a:rPr lang="en-US" dirty="0"/>
              <a:t> populations</a:t>
            </a:r>
          </a:p>
        </p:txBody>
      </p:sp>
      <p:pic>
        <p:nvPicPr>
          <p:cNvPr id="11" name="Picture 10">
            <a:extLst>
              <a:ext uri="{FF2B5EF4-FFF2-40B4-BE49-F238E27FC236}">
                <a16:creationId xmlns:a16="http://schemas.microsoft.com/office/drawing/2014/main" id="{C519D31F-6075-95E6-091A-5F5488CBE465}"/>
              </a:ext>
            </a:extLst>
          </p:cNvPr>
          <p:cNvPicPr>
            <a:picLocks noChangeAspect="1"/>
          </p:cNvPicPr>
          <p:nvPr/>
        </p:nvPicPr>
        <p:blipFill>
          <a:blip r:embed="rId3"/>
          <a:stretch>
            <a:fillRect/>
          </a:stretch>
        </p:blipFill>
        <p:spPr>
          <a:xfrm>
            <a:off x="12700" y="2798307"/>
            <a:ext cx="6096000" cy="2140406"/>
          </a:xfrm>
          <a:prstGeom prst="rect">
            <a:avLst/>
          </a:prstGeom>
        </p:spPr>
      </p:pic>
      <p:pic>
        <p:nvPicPr>
          <p:cNvPr id="12" name="Picture 11">
            <a:extLst>
              <a:ext uri="{FF2B5EF4-FFF2-40B4-BE49-F238E27FC236}">
                <a16:creationId xmlns:a16="http://schemas.microsoft.com/office/drawing/2014/main" id="{AEA0A4E6-3259-CB2F-39BC-1ABE8DB914F9}"/>
              </a:ext>
            </a:extLst>
          </p:cNvPr>
          <p:cNvPicPr>
            <a:picLocks noChangeAspect="1"/>
          </p:cNvPicPr>
          <p:nvPr/>
        </p:nvPicPr>
        <p:blipFill>
          <a:blip r:embed="rId4"/>
          <a:stretch>
            <a:fillRect/>
          </a:stretch>
        </p:blipFill>
        <p:spPr>
          <a:xfrm>
            <a:off x="5988734" y="1919288"/>
            <a:ext cx="6215966" cy="4938712"/>
          </a:xfrm>
          <a:prstGeom prst="rect">
            <a:avLst/>
          </a:prstGeom>
        </p:spPr>
      </p:pic>
    </p:spTree>
    <p:extLst>
      <p:ext uri="{BB962C8B-B14F-4D97-AF65-F5344CB8AC3E}">
        <p14:creationId xmlns:p14="http://schemas.microsoft.com/office/powerpoint/2010/main" val="4149986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95CB3-4E82-5FEC-53F5-3A884677F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DD642-9A71-C449-625A-45D0F7620F9E}"/>
              </a:ext>
            </a:extLst>
          </p:cNvPr>
          <p:cNvSpPr>
            <a:spLocks noGrp="1"/>
          </p:cNvSpPr>
          <p:nvPr>
            <p:ph type="title"/>
          </p:nvPr>
        </p:nvSpPr>
        <p:spPr>
          <a:xfrm>
            <a:off x="850900" y="593725"/>
            <a:ext cx="10515600" cy="1325563"/>
          </a:xfrm>
        </p:spPr>
        <p:txBody>
          <a:bodyPr>
            <a:normAutofit/>
          </a:bodyPr>
          <a:lstStyle/>
          <a:p>
            <a:r>
              <a:rPr lang="en-US" dirty="0"/>
              <a:t>Unanswered question from these two datasets</a:t>
            </a:r>
          </a:p>
        </p:txBody>
      </p:sp>
      <p:sp>
        <p:nvSpPr>
          <p:cNvPr id="3" name="Content Placeholder 2">
            <a:extLst>
              <a:ext uri="{FF2B5EF4-FFF2-40B4-BE49-F238E27FC236}">
                <a16:creationId xmlns:a16="http://schemas.microsoft.com/office/drawing/2014/main" id="{5B1F7726-63E8-1791-C5ED-78319DF50762}"/>
              </a:ext>
            </a:extLst>
          </p:cNvPr>
          <p:cNvSpPr>
            <a:spLocks noGrp="1"/>
          </p:cNvSpPr>
          <p:nvPr>
            <p:ph idx="1"/>
          </p:nvPr>
        </p:nvSpPr>
        <p:spPr>
          <a:xfrm>
            <a:off x="838200" y="1919288"/>
            <a:ext cx="10007600" cy="4344987"/>
          </a:xfrm>
        </p:spPr>
        <p:txBody>
          <a:bodyPr>
            <a:normAutofit/>
          </a:bodyPr>
          <a:lstStyle/>
          <a:p>
            <a:r>
              <a:rPr lang="en-US" dirty="0"/>
              <a:t>Do TCRs from those with </a:t>
            </a:r>
            <a:r>
              <a:rPr lang="en-US" dirty="0" err="1"/>
              <a:t>irAEs</a:t>
            </a:r>
            <a:r>
              <a:rPr lang="en-US" dirty="0"/>
              <a:t> differ in features from those without </a:t>
            </a:r>
            <a:r>
              <a:rPr lang="en-US" dirty="0" err="1"/>
              <a:t>irAEs</a:t>
            </a:r>
            <a:r>
              <a:rPr lang="en-US" dirty="0"/>
              <a:t>?</a:t>
            </a:r>
          </a:p>
          <a:p>
            <a:endParaRPr lang="en-US" dirty="0"/>
          </a:p>
        </p:txBody>
      </p:sp>
    </p:spTree>
    <p:extLst>
      <p:ext uri="{BB962C8B-B14F-4D97-AF65-F5344CB8AC3E}">
        <p14:creationId xmlns:p14="http://schemas.microsoft.com/office/powerpoint/2010/main" val="283613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Reassuringly, some cell types seem differentially abundant in colon tissue colitis dataset</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6" name="Picture 5">
            <a:extLst>
              <a:ext uri="{FF2B5EF4-FFF2-40B4-BE49-F238E27FC236}">
                <a16:creationId xmlns:a16="http://schemas.microsoft.com/office/drawing/2014/main" id="{1A776278-0010-B7B9-049A-7A44229B4CD8}"/>
              </a:ext>
            </a:extLst>
          </p:cNvPr>
          <p:cNvPicPr>
            <a:picLocks noChangeAspect="1"/>
          </p:cNvPicPr>
          <p:nvPr/>
        </p:nvPicPr>
        <p:blipFill>
          <a:blip r:embed="rId3"/>
          <a:stretch>
            <a:fillRect/>
          </a:stretch>
        </p:blipFill>
        <p:spPr>
          <a:xfrm>
            <a:off x="6211228" y="2785025"/>
            <a:ext cx="5980771" cy="3801112"/>
          </a:xfrm>
          <a:prstGeom prst="rect">
            <a:avLst/>
          </a:prstGeom>
        </p:spPr>
      </p:pic>
      <p:pic>
        <p:nvPicPr>
          <p:cNvPr id="7" name="Picture 6">
            <a:extLst>
              <a:ext uri="{FF2B5EF4-FFF2-40B4-BE49-F238E27FC236}">
                <a16:creationId xmlns:a16="http://schemas.microsoft.com/office/drawing/2014/main" id="{C468AF96-4F10-8C02-023E-356951A4A740}"/>
              </a:ext>
            </a:extLst>
          </p:cNvPr>
          <p:cNvPicPr>
            <a:picLocks noChangeAspect="1"/>
          </p:cNvPicPr>
          <p:nvPr/>
        </p:nvPicPr>
        <p:blipFill>
          <a:blip r:embed="rId4"/>
          <a:stretch>
            <a:fillRect/>
          </a:stretch>
        </p:blipFill>
        <p:spPr>
          <a:xfrm>
            <a:off x="0" y="2835040"/>
            <a:ext cx="5980771" cy="3751097"/>
          </a:xfrm>
          <a:prstGeom prst="rect">
            <a:avLst/>
          </a:prstGeom>
        </p:spPr>
      </p:pic>
    </p:spTree>
    <p:extLst>
      <p:ext uri="{BB962C8B-B14F-4D97-AF65-F5344CB8AC3E}">
        <p14:creationId xmlns:p14="http://schemas.microsoft.com/office/powerpoint/2010/main" val="242407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1F6F123-A5AF-4F23-47C9-A3FD15AC8EFF}"/>
              </a:ext>
            </a:extLst>
          </p:cNvPr>
          <p:cNvPicPr>
            <a:picLocks noChangeAspect="1"/>
          </p:cNvPicPr>
          <p:nvPr/>
        </p:nvPicPr>
        <p:blipFill>
          <a:blip r:embed="rId3"/>
          <a:stretch>
            <a:fillRect/>
          </a:stretch>
        </p:blipFill>
        <p:spPr>
          <a:xfrm>
            <a:off x="6130904" y="2772633"/>
            <a:ext cx="5993802" cy="3715456"/>
          </a:xfrm>
          <a:prstGeom prst="rect">
            <a:avLst/>
          </a:prstGeom>
        </p:spPr>
      </p:pic>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Recapitulate more proliferating CD4 T cells in </a:t>
            </a:r>
            <a:r>
              <a:rPr lang="en-US" sz="3600" dirty="0" err="1"/>
              <a:t>irAE</a:t>
            </a:r>
            <a:r>
              <a:rPr lang="en-US" sz="3600" dirty="0"/>
              <a:t> colitis tissue</a:t>
            </a:r>
            <a:endParaRPr lang="en-US" dirty="0"/>
          </a:p>
        </p:txBody>
      </p:sp>
      <p:sp>
        <p:nvSpPr>
          <p:cNvPr id="12" name="TextBox 11">
            <a:extLst>
              <a:ext uri="{FF2B5EF4-FFF2-40B4-BE49-F238E27FC236}">
                <a16:creationId xmlns:a16="http://schemas.microsoft.com/office/drawing/2014/main" id="{11FF9590-465C-3BB2-95C2-B8FA92061E19}"/>
              </a:ext>
            </a:extLst>
          </p:cNvPr>
          <p:cNvSpPr txBox="1"/>
          <p:nvPr/>
        </p:nvSpPr>
        <p:spPr>
          <a:xfrm>
            <a:off x="4065351" y="6509491"/>
            <a:ext cx="386836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a:t>
            </a:r>
            <a:endParaRPr lang="en-US" b="0" i="0" u="none" strike="noStrike" dirty="0">
              <a:solidFill>
                <a:srgbClr val="212121"/>
              </a:solidFill>
              <a:effectLst/>
              <a:latin typeface="Cambria" panose="02040503050406030204" pitchFamily="18" charset="0"/>
            </a:endParaRPr>
          </a:p>
        </p:txBody>
      </p:sp>
      <p:sp>
        <p:nvSpPr>
          <p:cNvPr id="17" name="TextBox 16">
            <a:extLst>
              <a:ext uri="{FF2B5EF4-FFF2-40B4-BE49-F238E27FC236}">
                <a16:creationId xmlns:a16="http://schemas.microsoft.com/office/drawing/2014/main" id="{352C593B-52B4-968D-B4DE-2E71F1A33FFC}"/>
              </a:ext>
            </a:extLst>
          </p:cNvPr>
          <p:cNvSpPr txBox="1"/>
          <p:nvPr/>
        </p:nvSpPr>
        <p:spPr>
          <a:xfrm>
            <a:off x="7488578" y="3396843"/>
            <a:ext cx="787400" cy="369332"/>
          </a:xfrm>
          <a:prstGeom prst="rect">
            <a:avLst/>
          </a:prstGeom>
          <a:noFill/>
        </p:spPr>
        <p:txBody>
          <a:bodyPr wrap="square" rtlCol="0">
            <a:spAutoFit/>
          </a:bodyPr>
          <a:lstStyle/>
          <a:p>
            <a:r>
              <a:rPr lang="en-US" dirty="0"/>
              <a:t>**</a:t>
            </a:r>
          </a:p>
        </p:txBody>
      </p:sp>
      <p:sp>
        <p:nvSpPr>
          <p:cNvPr id="3" name="TextBox 2">
            <a:extLst>
              <a:ext uri="{FF2B5EF4-FFF2-40B4-BE49-F238E27FC236}">
                <a16:creationId xmlns:a16="http://schemas.microsoft.com/office/drawing/2014/main" id="{2225ECFA-D9A6-C55D-622D-3EC57CB08665}"/>
              </a:ext>
            </a:extLst>
          </p:cNvPr>
          <p:cNvSpPr txBox="1"/>
          <p:nvPr/>
        </p:nvSpPr>
        <p:spPr>
          <a:xfrm rot="16200000">
            <a:off x="7397980" y="2797137"/>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4" name="TextBox 3">
            <a:extLst>
              <a:ext uri="{FF2B5EF4-FFF2-40B4-BE49-F238E27FC236}">
                <a16:creationId xmlns:a16="http://schemas.microsoft.com/office/drawing/2014/main" id="{84518640-5757-5DDA-8887-DB0E361D4713}"/>
              </a:ext>
            </a:extLst>
          </p:cNvPr>
          <p:cNvSpPr txBox="1"/>
          <p:nvPr/>
        </p:nvSpPr>
        <p:spPr>
          <a:xfrm rot="5400000">
            <a:off x="8544687" y="3038476"/>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5" name="TextBox 4">
            <a:extLst>
              <a:ext uri="{FF2B5EF4-FFF2-40B4-BE49-F238E27FC236}">
                <a16:creationId xmlns:a16="http://schemas.microsoft.com/office/drawing/2014/main" id="{C78D2593-25BA-0BFD-ECFC-F9D3988B710A}"/>
              </a:ext>
            </a:extLst>
          </p:cNvPr>
          <p:cNvSpPr txBox="1"/>
          <p:nvPr/>
        </p:nvSpPr>
        <p:spPr>
          <a:xfrm rot="16200000">
            <a:off x="9278819" y="2832759"/>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8" name="TextBox 7">
            <a:extLst>
              <a:ext uri="{FF2B5EF4-FFF2-40B4-BE49-F238E27FC236}">
                <a16:creationId xmlns:a16="http://schemas.microsoft.com/office/drawing/2014/main" id="{6E828A1E-243A-8A19-1E50-9AE0C05DC209}"/>
              </a:ext>
            </a:extLst>
          </p:cNvPr>
          <p:cNvSpPr txBox="1"/>
          <p:nvPr/>
        </p:nvSpPr>
        <p:spPr>
          <a:xfrm rot="5400000">
            <a:off x="10459233" y="3038476"/>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9" name="TextBox 8">
            <a:extLst>
              <a:ext uri="{FF2B5EF4-FFF2-40B4-BE49-F238E27FC236}">
                <a16:creationId xmlns:a16="http://schemas.microsoft.com/office/drawing/2014/main" id="{5BC088F3-6D0A-E382-C6D6-3E637CCB940D}"/>
              </a:ext>
            </a:extLst>
          </p:cNvPr>
          <p:cNvSpPr txBox="1"/>
          <p:nvPr/>
        </p:nvSpPr>
        <p:spPr>
          <a:xfrm rot="16200000">
            <a:off x="8836046" y="1528906"/>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11" name="TextBox 10">
            <a:extLst>
              <a:ext uri="{FF2B5EF4-FFF2-40B4-BE49-F238E27FC236}">
                <a16:creationId xmlns:a16="http://schemas.microsoft.com/office/drawing/2014/main" id="{A89A1090-8AC4-97BF-21E8-295AD32DC030}"/>
              </a:ext>
            </a:extLst>
          </p:cNvPr>
          <p:cNvSpPr txBox="1"/>
          <p:nvPr/>
        </p:nvSpPr>
        <p:spPr>
          <a:xfrm rot="5400000">
            <a:off x="8836044" y="2067310"/>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13" name="TextBox 12">
            <a:extLst>
              <a:ext uri="{FF2B5EF4-FFF2-40B4-BE49-F238E27FC236}">
                <a16:creationId xmlns:a16="http://schemas.microsoft.com/office/drawing/2014/main" id="{D004E798-324A-8390-390A-0C66AC138122}"/>
              </a:ext>
            </a:extLst>
          </p:cNvPr>
          <p:cNvSpPr txBox="1"/>
          <p:nvPr/>
        </p:nvSpPr>
        <p:spPr>
          <a:xfrm>
            <a:off x="9166280" y="1620817"/>
            <a:ext cx="2507083" cy="369332"/>
          </a:xfrm>
          <a:prstGeom prst="rect">
            <a:avLst/>
          </a:prstGeom>
          <a:noFill/>
        </p:spPr>
        <p:txBody>
          <a:bodyPr wrap="square" rtlCol="0">
            <a:spAutoFit/>
          </a:bodyPr>
          <a:lstStyle/>
          <a:p>
            <a:r>
              <a:rPr lang="en-US" dirty="0"/>
              <a:t>: up in their analysis</a:t>
            </a:r>
          </a:p>
        </p:txBody>
      </p:sp>
      <p:sp>
        <p:nvSpPr>
          <p:cNvPr id="14" name="TextBox 13">
            <a:extLst>
              <a:ext uri="{FF2B5EF4-FFF2-40B4-BE49-F238E27FC236}">
                <a16:creationId xmlns:a16="http://schemas.microsoft.com/office/drawing/2014/main" id="{CF008D7C-1D66-0E75-7294-B48BE3A3725C}"/>
              </a:ext>
            </a:extLst>
          </p:cNvPr>
          <p:cNvSpPr txBox="1"/>
          <p:nvPr/>
        </p:nvSpPr>
        <p:spPr>
          <a:xfrm>
            <a:off x="9177431" y="1973516"/>
            <a:ext cx="2507083" cy="369332"/>
          </a:xfrm>
          <a:prstGeom prst="rect">
            <a:avLst/>
          </a:prstGeom>
          <a:noFill/>
        </p:spPr>
        <p:txBody>
          <a:bodyPr wrap="square" rtlCol="0">
            <a:spAutoFit/>
          </a:bodyPr>
          <a:lstStyle/>
          <a:p>
            <a:r>
              <a:rPr lang="en-US" dirty="0"/>
              <a:t>: down in their analysis</a:t>
            </a:r>
          </a:p>
        </p:txBody>
      </p:sp>
      <p:sp>
        <p:nvSpPr>
          <p:cNvPr id="18" name="TextBox 17">
            <a:extLst>
              <a:ext uri="{FF2B5EF4-FFF2-40B4-BE49-F238E27FC236}">
                <a16:creationId xmlns:a16="http://schemas.microsoft.com/office/drawing/2014/main" id="{663E0D6D-EAC4-0895-568A-EC9CD943E6EE}"/>
              </a:ext>
            </a:extLst>
          </p:cNvPr>
          <p:cNvSpPr txBox="1"/>
          <p:nvPr/>
        </p:nvSpPr>
        <p:spPr>
          <a:xfrm>
            <a:off x="451624" y="2342634"/>
            <a:ext cx="6099716" cy="369332"/>
          </a:xfrm>
          <a:prstGeom prst="rect">
            <a:avLst/>
          </a:prstGeom>
          <a:noFill/>
        </p:spPr>
        <p:txBody>
          <a:bodyPr wrap="square">
            <a:spAutoFit/>
          </a:bodyPr>
          <a:lstStyle/>
          <a:p>
            <a:r>
              <a:rPr lang="en-US" dirty="0"/>
              <a:t>PBMC myocarditis-focused dataset (mostly PD-1 blockade)</a:t>
            </a:r>
          </a:p>
        </p:txBody>
      </p:sp>
      <p:sp>
        <p:nvSpPr>
          <p:cNvPr id="19" name="TextBox 18">
            <a:extLst>
              <a:ext uri="{FF2B5EF4-FFF2-40B4-BE49-F238E27FC236}">
                <a16:creationId xmlns:a16="http://schemas.microsoft.com/office/drawing/2014/main" id="{26BC5934-D365-EF72-4B74-EDD803F3E5FE}"/>
              </a:ext>
            </a:extLst>
          </p:cNvPr>
          <p:cNvSpPr txBox="1"/>
          <p:nvPr/>
        </p:nvSpPr>
        <p:spPr>
          <a:xfrm>
            <a:off x="6551340" y="2342634"/>
            <a:ext cx="6099716" cy="369332"/>
          </a:xfrm>
          <a:prstGeom prst="rect">
            <a:avLst/>
          </a:prstGeom>
          <a:noFill/>
        </p:spPr>
        <p:txBody>
          <a:bodyPr wrap="square">
            <a:spAutoFit/>
          </a:bodyPr>
          <a:lstStyle/>
          <a:p>
            <a:r>
              <a:rPr lang="en-US" dirty="0"/>
              <a:t>Colon tissue colitis dataset (CTLA-4/combo blockade)</a:t>
            </a:r>
          </a:p>
        </p:txBody>
      </p:sp>
      <p:pic>
        <p:nvPicPr>
          <p:cNvPr id="16" name="Picture 15">
            <a:extLst>
              <a:ext uri="{FF2B5EF4-FFF2-40B4-BE49-F238E27FC236}">
                <a16:creationId xmlns:a16="http://schemas.microsoft.com/office/drawing/2014/main" id="{20C4D9FC-B91E-6109-C13D-33216DCBD879}"/>
              </a:ext>
            </a:extLst>
          </p:cNvPr>
          <p:cNvPicPr>
            <a:picLocks noChangeAspect="1"/>
          </p:cNvPicPr>
          <p:nvPr/>
        </p:nvPicPr>
        <p:blipFill>
          <a:blip r:embed="rId4"/>
          <a:stretch>
            <a:fillRect/>
          </a:stretch>
        </p:blipFill>
        <p:spPr>
          <a:xfrm>
            <a:off x="26276" y="2780566"/>
            <a:ext cx="5834830" cy="3661567"/>
          </a:xfrm>
          <a:prstGeom prst="rect">
            <a:avLst/>
          </a:prstGeom>
        </p:spPr>
      </p:pic>
    </p:spTree>
    <p:extLst>
      <p:ext uri="{BB962C8B-B14F-4D97-AF65-F5344CB8AC3E}">
        <p14:creationId xmlns:p14="http://schemas.microsoft.com/office/powerpoint/2010/main" val="884910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Some cell types have more diverse repertoires in colitis tissue</a:t>
            </a:r>
          </a:p>
        </p:txBody>
      </p:sp>
      <p:sp>
        <p:nvSpPr>
          <p:cNvPr id="4" name="TextBox 3">
            <a:extLst>
              <a:ext uri="{FF2B5EF4-FFF2-40B4-BE49-F238E27FC236}">
                <a16:creationId xmlns:a16="http://schemas.microsoft.com/office/drawing/2014/main" id="{5C1EEB2B-71C4-643F-4DC1-217E4BC40371}"/>
              </a:ext>
            </a:extLst>
          </p:cNvPr>
          <p:cNvSpPr txBox="1"/>
          <p:nvPr/>
        </p:nvSpPr>
        <p:spPr>
          <a:xfrm>
            <a:off x="451624" y="1996948"/>
            <a:ext cx="6099716" cy="369332"/>
          </a:xfrm>
          <a:prstGeom prst="rect">
            <a:avLst/>
          </a:prstGeom>
          <a:noFill/>
        </p:spPr>
        <p:txBody>
          <a:bodyPr wrap="square">
            <a:spAutoFit/>
          </a:bodyPr>
          <a:lstStyle/>
          <a:p>
            <a:r>
              <a:rPr lang="en-US" dirty="0"/>
              <a:t>PBMC myocarditis-focused dataset (mostly PD-1 blockade)</a:t>
            </a:r>
          </a:p>
        </p:txBody>
      </p:sp>
      <p:sp>
        <p:nvSpPr>
          <p:cNvPr id="5" name="TextBox 4">
            <a:extLst>
              <a:ext uri="{FF2B5EF4-FFF2-40B4-BE49-F238E27FC236}">
                <a16:creationId xmlns:a16="http://schemas.microsoft.com/office/drawing/2014/main" id="{DFF5B5E1-BE03-7380-7D14-68F5757B9A16}"/>
              </a:ext>
            </a:extLst>
          </p:cNvPr>
          <p:cNvSpPr txBox="1"/>
          <p:nvPr/>
        </p:nvSpPr>
        <p:spPr>
          <a:xfrm>
            <a:off x="6551340" y="1996948"/>
            <a:ext cx="6099716" cy="369332"/>
          </a:xfrm>
          <a:prstGeom prst="rect">
            <a:avLst/>
          </a:prstGeom>
          <a:noFill/>
        </p:spPr>
        <p:txBody>
          <a:bodyPr wrap="square">
            <a:spAutoFit/>
          </a:bodyPr>
          <a:lstStyle/>
          <a:p>
            <a:r>
              <a:rPr lang="en-US" dirty="0"/>
              <a:t>Colon tissue colitis dataset (CTLA-4/combo blockade)</a:t>
            </a:r>
          </a:p>
        </p:txBody>
      </p:sp>
      <p:pic>
        <p:nvPicPr>
          <p:cNvPr id="7" name="Picture 6">
            <a:extLst>
              <a:ext uri="{FF2B5EF4-FFF2-40B4-BE49-F238E27FC236}">
                <a16:creationId xmlns:a16="http://schemas.microsoft.com/office/drawing/2014/main" id="{A9842249-9805-72A6-595B-709BA946C490}"/>
              </a:ext>
            </a:extLst>
          </p:cNvPr>
          <p:cNvPicPr>
            <a:picLocks noChangeAspect="1"/>
          </p:cNvPicPr>
          <p:nvPr/>
        </p:nvPicPr>
        <p:blipFill>
          <a:blip r:embed="rId3"/>
          <a:stretch>
            <a:fillRect/>
          </a:stretch>
        </p:blipFill>
        <p:spPr>
          <a:xfrm>
            <a:off x="6406244" y="2561993"/>
            <a:ext cx="5692828" cy="3585903"/>
          </a:xfrm>
          <a:prstGeom prst="rect">
            <a:avLst/>
          </a:prstGeom>
        </p:spPr>
      </p:pic>
      <p:sp>
        <p:nvSpPr>
          <p:cNvPr id="8" name="TextBox 7">
            <a:extLst>
              <a:ext uri="{FF2B5EF4-FFF2-40B4-BE49-F238E27FC236}">
                <a16:creationId xmlns:a16="http://schemas.microsoft.com/office/drawing/2014/main" id="{87549091-CB42-3BF5-9B0C-0ED9B0730AD1}"/>
              </a:ext>
            </a:extLst>
          </p:cNvPr>
          <p:cNvSpPr txBox="1"/>
          <p:nvPr/>
        </p:nvSpPr>
        <p:spPr>
          <a:xfrm>
            <a:off x="4064102" y="6510970"/>
            <a:ext cx="374653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9" name="TextBox 8">
            <a:extLst>
              <a:ext uri="{FF2B5EF4-FFF2-40B4-BE49-F238E27FC236}">
                <a16:creationId xmlns:a16="http://schemas.microsoft.com/office/drawing/2014/main" id="{9B8A11AF-3B15-D54A-26FD-CC3486F85B40}"/>
              </a:ext>
            </a:extLst>
          </p:cNvPr>
          <p:cNvSpPr txBox="1"/>
          <p:nvPr/>
        </p:nvSpPr>
        <p:spPr>
          <a:xfrm>
            <a:off x="7247365" y="2991329"/>
            <a:ext cx="1092200"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45E84A83-0A26-BEDF-27E6-48075B96A9DA}"/>
              </a:ext>
            </a:extLst>
          </p:cNvPr>
          <p:cNvSpPr txBox="1"/>
          <p:nvPr/>
        </p:nvSpPr>
        <p:spPr>
          <a:xfrm>
            <a:off x="8063086" y="2991329"/>
            <a:ext cx="1092200"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EFA8454E-C3EA-543E-F31A-1D4B5ED22A6E}"/>
              </a:ext>
            </a:extLst>
          </p:cNvPr>
          <p:cNvSpPr txBox="1"/>
          <p:nvPr/>
        </p:nvSpPr>
        <p:spPr>
          <a:xfrm>
            <a:off x="9463007" y="2991329"/>
            <a:ext cx="109220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70BCAB6E-961D-DCC4-8230-FAF7658D6C25}"/>
              </a:ext>
            </a:extLst>
          </p:cNvPr>
          <p:cNvSpPr txBox="1"/>
          <p:nvPr/>
        </p:nvSpPr>
        <p:spPr>
          <a:xfrm>
            <a:off x="10260339" y="2991329"/>
            <a:ext cx="1092200"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038F4EF7-306C-DBE6-8EE1-74E23FD41D11}"/>
              </a:ext>
            </a:extLst>
          </p:cNvPr>
          <p:cNvSpPr txBox="1"/>
          <p:nvPr/>
        </p:nvSpPr>
        <p:spPr>
          <a:xfrm>
            <a:off x="7298165" y="4463972"/>
            <a:ext cx="1092200"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4BAA1BEC-4376-8E2C-4323-08B46C86CCE8}"/>
              </a:ext>
            </a:extLst>
          </p:cNvPr>
          <p:cNvSpPr txBox="1"/>
          <p:nvPr/>
        </p:nvSpPr>
        <p:spPr>
          <a:xfrm>
            <a:off x="8113886" y="4463972"/>
            <a:ext cx="1092200"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87CBD564-F120-88A4-C2D0-6448C9129F0E}"/>
              </a:ext>
            </a:extLst>
          </p:cNvPr>
          <p:cNvSpPr txBox="1"/>
          <p:nvPr/>
        </p:nvSpPr>
        <p:spPr>
          <a:xfrm>
            <a:off x="9513807" y="4463972"/>
            <a:ext cx="1092200"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7F23AAA2-5537-6881-3FBE-C25D8D2B9105}"/>
              </a:ext>
            </a:extLst>
          </p:cNvPr>
          <p:cNvSpPr txBox="1"/>
          <p:nvPr/>
        </p:nvSpPr>
        <p:spPr>
          <a:xfrm>
            <a:off x="10311139" y="4463972"/>
            <a:ext cx="1092200" cy="369332"/>
          </a:xfrm>
          <a:prstGeom prst="rect">
            <a:avLst/>
          </a:prstGeom>
          <a:noFill/>
        </p:spPr>
        <p:txBody>
          <a:bodyPr wrap="square" rtlCol="0">
            <a:spAutoFit/>
          </a:bodyPr>
          <a:lstStyle/>
          <a:p>
            <a:r>
              <a:rPr lang="en-US" dirty="0"/>
              <a:t>*</a:t>
            </a:r>
          </a:p>
        </p:txBody>
      </p:sp>
      <p:pic>
        <p:nvPicPr>
          <p:cNvPr id="20" name="Picture 19">
            <a:extLst>
              <a:ext uri="{FF2B5EF4-FFF2-40B4-BE49-F238E27FC236}">
                <a16:creationId xmlns:a16="http://schemas.microsoft.com/office/drawing/2014/main" id="{E1629433-428A-6EFC-AB12-10667E65E9D2}"/>
              </a:ext>
            </a:extLst>
          </p:cNvPr>
          <p:cNvPicPr>
            <a:picLocks noChangeAspect="1"/>
          </p:cNvPicPr>
          <p:nvPr/>
        </p:nvPicPr>
        <p:blipFill>
          <a:blip r:embed="rId4"/>
          <a:stretch>
            <a:fillRect/>
          </a:stretch>
        </p:blipFill>
        <p:spPr>
          <a:xfrm>
            <a:off x="533400" y="2558205"/>
            <a:ext cx="5601721" cy="3431757"/>
          </a:xfrm>
          <a:prstGeom prst="rect">
            <a:avLst/>
          </a:prstGeom>
        </p:spPr>
      </p:pic>
      <p:pic>
        <p:nvPicPr>
          <p:cNvPr id="21" name="Picture 20">
            <a:extLst>
              <a:ext uri="{FF2B5EF4-FFF2-40B4-BE49-F238E27FC236}">
                <a16:creationId xmlns:a16="http://schemas.microsoft.com/office/drawing/2014/main" id="{2215A56B-BA41-E1A1-7906-73E4B0696FC4}"/>
              </a:ext>
            </a:extLst>
          </p:cNvPr>
          <p:cNvPicPr>
            <a:picLocks noChangeAspect="1"/>
          </p:cNvPicPr>
          <p:nvPr/>
        </p:nvPicPr>
        <p:blipFill>
          <a:blip r:embed="rId4"/>
          <a:stretch>
            <a:fillRect/>
          </a:stretch>
        </p:blipFill>
        <p:spPr>
          <a:xfrm>
            <a:off x="335650" y="2560099"/>
            <a:ext cx="5601721" cy="3431757"/>
          </a:xfrm>
          <a:prstGeom prst="rect">
            <a:avLst/>
          </a:prstGeom>
        </p:spPr>
      </p:pic>
      <p:sp>
        <p:nvSpPr>
          <p:cNvPr id="3" name="TextBox 2">
            <a:extLst>
              <a:ext uri="{FF2B5EF4-FFF2-40B4-BE49-F238E27FC236}">
                <a16:creationId xmlns:a16="http://schemas.microsoft.com/office/drawing/2014/main" id="{BB1EE807-BDCA-6510-F74B-F04CA1E6E2F0}"/>
              </a:ext>
            </a:extLst>
          </p:cNvPr>
          <p:cNvSpPr txBox="1"/>
          <p:nvPr/>
        </p:nvSpPr>
        <p:spPr>
          <a:xfrm>
            <a:off x="6873361" y="5941109"/>
            <a:ext cx="5280892" cy="646331"/>
          </a:xfrm>
          <a:prstGeom prst="rect">
            <a:avLst/>
          </a:prstGeom>
          <a:noFill/>
        </p:spPr>
        <p:txBody>
          <a:bodyPr wrap="square" rtlCol="0">
            <a:spAutoFit/>
          </a:bodyPr>
          <a:lstStyle/>
          <a:p>
            <a:r>
              <a:rPr lang="en-US" dirty="0"/>
              <a:t>*Effect lost if </a:t>
            </a:r>
            <a:r>
              <a:rPr lang="en-US" dirty="0" err="1"/>
              <a:t>downsampled</a:t>
            </a:r>
            <a:r>
              <a:rPr lang="en-US" dirty="0"/>
              <a:t>, so due to differential cell type abundances across </a:t>
            </a:r>
            <a:r>
              <a:rPr lang="en-US" dirty="0" err="1"/>
              <a:t>irAE</a:t>
            </a:r>
            <a:r>
              <a:rPr lang="en-US" dirty="0"/>
              <a:t> group</a:t>
            </a:r>
          </a:p>
        </p:txBody>
      </p:sp>
    </p:spTree>
    <p:extLst>
      <p:ext uri="{BB962C8B-B14F-4D97-AF65-F5344CB8AC3E}">
        <p14:creationId xmlns:p14="http://schemas.microsoft.com/office/powerpoint/2010/main" val="2075010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381F-A6A1-A872-FDBA-D4E68DE4A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89E2-750A-2C14-7462-E7FE9676A0D0}"/>
              </a:ext>
            </a:extLst>
          </p:cNvPr>
          <p:cNvSpPr>
            <a:spLocks noGrp="1"/>
          </p:cNvSpPr>
          <p:nvPr>
            <p:ph type="title"/>
          </p:nvPr>
        </p:nvSpPr>
        <p:spPr>
          <a:xfrm>
            <a:off x="838200" y="593725"/>
            <a:ext cx="10515600" cy="1325563"/>
          </a:xfrm>
        </p:spPr>
        <p:txBody>
          <a:bodyPr>
            <a:normAutofit fontScale="90000"/>
          </a:bodyPr>
          <a:lstStyle/>
          <a:p>
            <a:r>
              <a:rPr lang="en-US" dirty="0"/>
              <a:t>Colon tissue colitis dataset: recapitulate CDR3 AA linkage spreading across more cell types within </a:t>
            </a:r>
            <a:r>
              <a:rPr lang="en-US" dirty="0" err="1"/>
              <a:t>irAE</a:t>
            </a:r>
            <a:r>
              <a:rPr lang="en-US" dirty="0"/>
              <a:t> group, high sharing between CD8 </a:t>
            </a:r>
            <a:r>
              <a:rPr lang="en-US" dirty="0" err="1"/>
              <a:t>Trms</a:t>
            </a:r>
            <a:r>
              <a:rPr lang="en-US" dirty="0"/>
              <a:t> and CD8 TCM/TEM</a:t>
            </a:r>
          </a:p>
        </p:txBody>
      </p:sp>
      <p:pic>
        <p:nvPicPr>
          <p:cNvPr id="17" name="Picture 16">
            <a:extLst>
              <a:ext uri="{FF2B5EF4-FFF2-40B4-BE49-F238E27FC236}">
                <a16:creationId xmlns:a16="http://schemas.microsoft.com/office/drawing/2014/main" id="{8B2B43CC-737A-575A-65FE-3EF31A51C1B6}"/>
              </a:ext>
            </a:extLst>
          </p:cNvPr>
          <p:cNvPicPr>
            <a:picLocks noChangeAspect="1"/>
          </p:cNvPicPr>
          <p:nvPr/>
        </p:nvPicPr>
        <p:blipFill>
          <a:blip r:embed="rId3"/>
          <a:stretch>
            <a:fillRect/>
          </a:stretch>
        </p:blipFill>
        <p:spPr>
          <a:xfrm>
            <a:off x="6117575" y="1924277"/>
            <a:ext cx="3902437" cy="2383621"/>
          </a:xfrm>
          <a:prstGeom prst="rect">
            <a:avLst/>
          </a:prstGeom>
        </p:spPr>
      </p:pic>
      <p:pic>
        <p:nvPicPr>
          <p:cNvPr id="18" name="Picture 17">
            <a:extLst>
              <a:ext uri="{FF2B5EF4-FFF2-40B4-BE49-F238E27FC236}">
                <a16:creationId xmlns:a16="http://schemas.microsoft.com/office/drawing/2014/main" id="{48FF8CD0-48A9-F5A5-0D80-750EF885F539}"/>
              </a:ext>
            </a:extLst>
          </p:cNvPr>
          <p:cNvPicPr>
            <a:picLocks noChangeAspect="1"/>
          </p:cNvPicPr>
          <p:nvPr/>
        </p:nvPicPr>
        <p:blipFill>
          <a:blip r:embed="rId4"/>
          <a:stretch>
            <a:fillRect/>
          </a:stretch>
        </p:blipFill>
        <p:spPr>
          <a:xfrm>
            <a:off x="6096001" y="4345998"/>
            <a:ext cx="3945586" cy="2417016"/>
          </a:xfrm>
          <a:prstGeom prst="rect">
            <a:avLst/>
          </a:prstGeom>
        </p:spPr>
      </p:pic>
      <p:pic>
        <p:nvPicPr>
          <p:cNvPr id="19" name="Picture 18">
            <a:extLst>
              <a:ext uri="{FF2B5EF4-FFF2-40B4-BE49-F238E27FC236}">
                <a16:creationId xmlns:a16="http://schemas.microsoft.com/office/drawing/2014/main" id="{F89979C8-DBCD-1D48-B851-1642F0CF48BC}"/>
              </a:ext>
            </a:extLst>
          </p:cNvPr>
          <p:cNvPicPr>
            <a:picLocks noChangeAspect="1"/>
          </p:cNvPicPr>
          <p:nvPr/>
        </p:nvPicPr>
        <p:blipFill>
          <a:blip r:embed="rId5"/>
          <a:stretch>
            <a:fillRect/>
          </a:stretch>
        </p:blipFill>
        <p:spPr>
          <a:xfrm>
            <a:off x="2120436" y="1919288"/>
            <a:ext cx="3975564" cy="2388610"/>
          </a:xfrm>
          <a:prstGeom prst="rect">
            <a:avLst/>
          </a:prstGeom>
        </p:spPr>
      </p:pic>
      <p:pic>
        <p:nvPicPr>
          <p:cNvPr id="20" name="Picture 19">
            <a:extLst>
              <a:ext uri="{FF2B5EF4-FFF2-40B4-BE49-F238E27FC236}">
                <a16:creationId xmlns:a16="http://schemas.microsoft.com/office/drawing/2014/main" id="{0E0D0681-1FD8-0F16-3232-DB9B57B9148C}"/>
              </a:ext>
            </a:extLst>
          </p:cNvPr>
          <p:cNvPicPr>
            <a:picLocks noChangeAspect="1"/>
          </p:cNvPicPr>
          <p:nvPr/>
        </p:nvPicPr>
        <p:blipFill>
          <a:blip r:embed="rId6"/>
          <a:stretch>
            <a:fillRect/>
          </a:stretch>
        </p:blipFill>
        <p:spPr>
          <a:xfrm>
            <a:off x="2108201" y="4345998"/>
            <a:ext cx="3987800" cy="2417016"/>
          </a:xfrm>
          <a:prstGeom prst="rect">
            <a:avLst/>
          </a:prstGeom>
        </p:spPr>
      </p:pic>
    </p:spTree>
    <p:extLst>
      <p:ext uri="{BB962C8B-B14F-4D97-AF65-F5344CB8AC3E}">
        <p14:creationId xmlns:p14="http://schemas.microsoft.com/office/powerpoint/2010/main" val="91546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DAA8E-F3DF-7968-F886-29146C1B5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F88A-1B3C-1601-D1A8-4D85AA6C3A61}"/>
              </a:ext>
            </a:extLst>
          </p:cNvPr>
          <p:cNvSpPr>
            <a:spLocks noGrp="1"/>
          </p:cNvSpPr>
          <p:nvPr>
            <p:ph type="title"/>
          </p:nvPr>
        </p:nvSpPr>
        <p:spPr>
          <a:xfrm>
            <a:off x="838200" y="593725"/>
            <a:ext cx="10515600" cy="1325563"/>
          </a:xfrm>
        </p:spPr>
        <p:txBody>
          <a:bodyPr>
            <a:normAutofit fontScale="90000"/>
          </a:bodyPr>
          <a:lstStyle/>
          <a:p>
            <a:r>
              <a:rPr lang="en-US" dirty="0"/>
              <a:t>PBMC myocarditis-focused dataset CDR3 AA linkages may be spread across more cell types within no </a:t>
            </a:r>
            <a:r>
              <a:rPr lang="en-US" dirty="0" err="1"/>
              <a:t>irAE</a:t>
            </a:r>
            <a:r>
              <a:rPr lang="en-US" dirty="0"/>
              <a:t> group</a:t>
            </a:r>
          </a:p>
        </p:txBody>
      </p:sp>
      <p:pic>
        <p:nvPicPr>
          <p:cNvPr id="5" name="Picture 4">
            <a:extLst>
              <a:ext uri="{FF2B5EF4-FFF2-40B4-BE49-F238E27FC236}">
                <a16:creationId xmlns:a16="http://schemas.microsoft.com/office/drawing/2014/main" id="{99110B07-065B-29F0-D799-75D2D22B62A1}"/>
              </a:ext>
            </a:extLst>
          </p:cNvPr>
          <p:cNvPicPr>
            <a:picLocks noChangeAspect="1"/>
          </p:cNvPicPr>
          <p:nvPr/>
        </p:nvPicPr>
        <p:blipFill>
          <a:blip r:embed="rId3"/>
          <a:stretch>
            <a:fillRect/>
          </a:stretch>
        </p:blipFill>
        <p:spPr>
          <a:xfrm>
            <a:off x="1717075" y="1855788"/>
            <a:ext cx="4038602" cy="2478361"/>
          </a:xfrm>
          <a:prstGeom prst="rect">
            <a:avLst/>
          </a:prstGeom>
        </p:spPr>
      </p:pic>
      <p:pic>
        <p:nvPicPr>
          <p:cNvPr id="6" name="Picture 5">
            <a:extLst>
              <a:ext uri="{FF2B5EF4-FFF2-40B4-BE49-F238E27FC236}">
                <a16:creationId xmlns:a16="http://schemas.microsoft.com/office/drawing/2014/main" id="{FCCBE566-C57E-2FF7-8031-0E49386D3DA0}"/>
              </a:ext>
            </a:extLst>
          </p:cNvPr>
          <p:cNvPicPr>
            <a:picLocks noChangeAspect="1"/>
          </p:cNvPicPr>
          <p:nvPr/>
        </p:nvPicPr>
        <p:blipFill>
          <a:blip r:embed="rId4"/>
          <a:stretch>
            <a:fillRect/>
          </a:stretch>
        </p:blipFill>
        <p:spPr>
          <a:xfrm>
            <a:off x="5859852" y="1856644"/>
            <a:ext cx="4236648" cy="2477505"/>
          </a:xfrm>
          <a:prstGeom prst="rect">
            <a:avLst/>
          </a:prstGeom>
        </p:spPr>
      </p:pic>
      <p:pic>
        <p:nvPicPr>
          <p:cNvPr id="11" name="Picture 10">
            <a:extLst>
              <a:ext uri="{FF2B5EF4-FFF2-40B4-BE49-F238E27FC236}">
                <a16:creationId xmlns:a16="http://schemas.microsoft.com/office/drawing/2014/main" id="{6226BB4B-0A79-8B9F-D427-0FAA90AF577B}"/>
              </a:ext>
            </a:extLst>
          </p:cNvPr>
          <p:cNvPicPr>
            <a:picLocks noChangeAspect="1"/>
          </p:cNvPicPr>
          <p:nvPr/>
        </p:nvPicPr>
        <p:blipFill>
          <a:blip r:embed="rId5"/>
          <a:stretch>
            <a:fillRect/>
          </a:stretch>
        </p:blipFill>
        <p:spPr>
          <a:xfrm>
            <a:off x="1717075" y="4405848"/>
            <a:ext cx="4038602" cy="2388652"/>
          </a:xfrm>
          <a:prstGeom prst="rect">
            <a:avLst/>
          </a:prstGeom>
        </p:spPr>
      </p:pic>
      <p:pic>
        <p:nvPicPr>
          <p:cNvPr id="12" name="Picture 11">
            <a:extLst>
              <a:ext uri="{FF2B5EF4-FFF2-40B4-BE49-F238E27FC236}">
                <a16:creationId xmlns:a16="http://schemas.microsoft.com/office/drawing/2014/main" id="{7F2DD472-CFBE-8C07-2EFB-90C5FCFA3C9C}"/>
              </a:ext>
            </a:extLst>
          </p:cNvPr>
          <p:cNvPicPr>
            <a:picLocks noChangeAspect="1"/>
          </p:cNvPicPr>
          <p:nvPr/>
        </p:nvPicPr>
        <p:blipFill>
          <a:blip r:embed="rId6"/>
          <a:stretch>
            <a:fillRect/>
          </a:stretch>
        </p:blipFill>
        <p:spPr>
          <a:xfrm>
            <a:off x="5859852" y="4405848"/>
            <a:ext cx="4038602" cy="2376626"/>
          </a:xfrm>
          <a:prstGeom prst="rect">
            <a:avLst/>
          </a:prstGeom>
        </p:spPr>
      </p:pic>
    </p:spTree>
    <p:extLst>
      <p:ext uri="{BB962C8B-B14F-4D97-AF65-F5344CB8AC3E}">
        <p14:creationId xmlns:p14="http://schemas.microsoft.com/office/powerpoint/2010/main" val="190617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Inhibitory 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0F58-2AA8-1244-E128-3707F5DF8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7341A-1312-C940-F02C-6EDE0F4D1347}"/>
              </a:ext>
            </a:extLst>
          </p:cNvPr>
          <p:cNvSpPr>
            <a:spLocks noGrp="1"/>
          </p:cNvSpPr>
          <p:nvPr>
            <p:ph type="title"/>
          </p:nvPr>
        </p:nvSpPr>
        <p:spPr>
          <a:xfrm>
            <a:off x="838200" y="593725"/>
            <a:ext cx="10515600" cy="1325563"/>
          </a:xfrm>
        </p:spPr>
        <p:txBody>
          <a:bodyPr>
            <a:normAutofit/>
          </a:bodyPr>
          <a:lstStyle/>
          <a:p>
            <a:r>
              <a:rPr lang="en-US" dirty="0"/>
              <a:t>Feature analysis methods</a:t>
            </a:r>
          </a:p>
        </p:txBody>
      </p:sp>
      <p:sp>
        <p:nvSpPr>
          <p:cNvPr id="3" name="Content Placeholder 2">
            <a:extLst>
              <a:ext uri="{FF2B5EF4-FFF2-40B4-BE49-F238E27FC236}">
                <a16:creationId xmlns:a16="http://schemas.microsoft.com/office/drawing/2014/main" id="{3C13ECAD-0DB0-A537-B394-13B40493D8CC}"/>
              </a:ext>
            </a:extLst>
          </p:cNvPr>
          <p:cNvSpPr>
            <a:spLocks noGrp="1"/>
          </p:cNvSpPr>
          <p:nvPr>
            <p:ph idx="1"/>
          </p:nvPr>
        </p:nvSpPr>
        <p:spPr>
          <a:xfrm>
            <a:off x="838200" y="1919288"/>
            <a:ext cx="10612120" cy="3960812"/>
          </a:xfrm>
        </p:spPr>
        <p:txBody>
          <a:bodyPr>
            <a:normAutofit/>
          </a:bodyPr>
          <a:lstStyle/>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Heather et al. </a:t>
            </a:r>
            <a:r>
              <a:rPr lang="en-US" b="0" i="1" u="none" strike="noStrike" dirty="0">
                <a:solidFill>
                  <a:srgbClr val="212121"/>
                </a:solidFill>
                <a:effectLst/>
              </a:rPr>
              <a:t>Nucleic Acids Res</a:t>
            </a:r>
            <a:r>
              <a:rPr lang="en-US" b="0" i="0" u="none" strike="noStrike" dirty="0">
                <a:solidFill>
                  <a:srgbClr val="212121"/>
                </a:solidFill>
                <a:effectLst/>
              </a:rPr>
              <a:t>. 2022</a:t>
            </a:r>
            <a:r>
              <a:rPr lang="en-US" dirty="0"/>
              <a:t>) to produce TCR sequences from VJ and CDR3 sequences</a:t>
            </a:r>
          </a:p>
          <a:p>
            <a:pPr marL="514350" indent="-514350">
              <a:buFont typeface="+mj-lt"/>
              <a:buAutoNum type="arabicPeriod"/>
            </a:pPr>
            <a:r>
              <a:rPr lang="en-US" dirty="0"/>
              <a:t>CDR3 length/hydrophobicity and TCR probability of generation (</a:t>
            </a:r>
            <a:r>
              <a:rPr lang="en-US" dirty="0" err="1"/>
              <a:t>pgen</a:t>
            </a:r>
            <a:r>
              <a:rPr lang="en-US" dirty="0"/>
              <a:t> via </a:t>
            </a:r>
            <a:r>
              <a:rPr lang="en-US" dirty="0" err="1"/>
              <a:t>IGoR</a:t>
            </a:r>
            <a:r>
              <a:rPr lang="en-US" dirty="0"/>
              <a:t>, </a:t>
            </a:r>
            <a:r>
              <a:rPr lang="en-US" b="0" i="0" u="none" strike="noStrike" dirty="0" err="1">
                <a:solidFill>
                  <a:srgbClr val="212121"/>
                </a:solidFill>
                <a:effectLst/>
              </a:rPr>
              <a:t>Marcou</a:t>
            </a:r>
            <a:r>
              <a:rPr lang="en-US" b="0" i="0" u="none" strike="noStrike" dirty="0">
                <a:solidFill>
                  <a:srgbClr val="212121"/>
                </a:solidFill>
                <a:effectLst/>
              </a:rPr>
              <a:t> et al. </a:t>
            </a:r>
            <a:r>
              <a:rPr lang="en-US" b="0" i="1" u="none" strike="noStrike" dirty="0">
                <a:solidFill>
                  <a:srgbClr val="212121"/>
                </a:solidFill>
                <a:effectLst/>
              </a:rPr>
              <a:t>Nat </a:t>
            </a:r>
            <a:r>
              <a:rPr lang="en-US" b="0" i="1" u="none" strike="noStrike" dirty="0" err="1">
                <a:solidFill>
                  <a:srgbClr val="212121"/>
                </a:solidFill>
                <a:effectLst/>
              </a:rPr>
              <a:t>Commun</a:t>
            </a:r>
            <a:r>
              <a:rPr lang="en-US" b="0" i="1" u="none" strike="noStrike" dirty="0">
                <a:solidFill>
                  <a:srgbClr val="212121"/>
                </a:solidFill>
                <a:effectLst/>
              </a:rPr>
              <a:t>.</a:t>
            </a:r>
            <a:r>
              <a:rPr lang="en-US" b="0" i="0" u="none" strike="noStrike" dirty="0">
                <a:solidFill>
                  <a:srgbClr val="212121"/>
                </a:solidFill>
                <a:effectLst/>
              </a:rPr>
              <a:t> 2018</a:t>
            </a:r>
            <a:r>
              <a:rPr lang="en-US" dirty="0"/>
              <a:t>) analyses for unique TCRs</a:t>
            </a:r>
          </a:p>
          <a:p>
            <a:pPr marL="514350" indent="-514350">
              <a:buFont typeface="+mj-lt"/>
              <a:buAutoNum type="arabicPeriod"/>
            </a:pPr>
            <a:endParaRPr lang="en-US" dirty="0"/>
          </a:p>
        </p:txBody>
      </p:sp>
    </p:spTree>
    <p:extLst>
      <p:ext uri="{BB962C8B-B14F-4D97-AF65-F5344CB8AC3E}">
        <p14:creationId xmlns:p14="http://schemas.microsoft.com/office/powerpoint/2010/main" val="888871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9729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Antigen exposure induces T cell expansion</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671083"/>
          </a:xfrm>
        </p:spPr>
        <p:txBody>
          <a:bodyPr>
            <a:normAutofit fontScale="92500"/>
          </a:bodyPr>
          <a:lstStyle/>
          <a:p>
            <a:pPr marL="514350" indent="-514350">
              <a:buFont typeface="+mj-lt"/>
              <a:buAutoNum type="arabicPeriod"/>
            </a:pPr>
            <a:r>
              <a:rPr lang="en-US" dirty="0"/>
              <a:t>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clonotype counts within cell type, chain groups</a:t>
            </a:r>
          </a:p>
          <a:p>
            <a:pPr marL="514350" indent="-514350">
              <a:buFont typeface="+mj-lt"/>
              <a:buAutoNum type="arabicPeriod"/>
            </a:pPr>
            <a:r>
              <a:rPr lang="en-US" dirty="0"/>
              <a:t>Create 20 bins per cell type, chain group, i.e. bin 1 is top 5% expanded clonotypes for that chain-cell type across patients, bin 2 is top 10%...</a:t>
            </a:r>
          </a:p>
          <a:p>
            <a:pPr marL="514350" indent="-514350">
              <a:buFont typeface="+mj-lt"/>
              <a:buAutoNum type="arabicPeriod"/>
            </a:pPr>
            <a:r>
              <a:rPr lang="en-US" dirty="0"/>
              <a:t>Perform Wilcox rank sum test up to each bin for each cell type, chain group for features of interest</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DA026E-7823-C4DF-51A1-4FE05903DA38}"/>
              </a:ext>
            </a:extLst>
          </p:cNvPr>
          <p:cNvPicPr>
            <a:picLocks noChangeAspect="1"/>
          </p:cNvPicPr>
          <p:nvPr/>
        </p:nvPicPr>
        <p:blipFill>
          <a:blip r:embed="rId3"/>
          <a:stretch>
            <a:fillRect/>
          </a:stretch>
        </p:blipFill>
        <p:spPr>
          <a:xfrm>
            <a:off x="1841810" y="1863533"/>
            <a:ext cx="7772400" cy="4775415"/>
          </a:xfrm>
          <a:prstGeom prst="rect">
            <a:avLst/>
          </a:prstGeom>
        </p:spPr>
      </p:pic>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a:bodyPr>
          <a:lstStyle/>
          <a:p>
            <a:r>
              <a:rPr lang="en-US" dirty="0"/>
              <a:t>Some colon tissue colitis dataset features between </a:t>
            </a:r>
            <a:r>
              <a:rPr lang="en-US" dirty="0" err="1"/>
              <a:t>irAE</a:t>
            </a:r>
            <a:r>
              <a:rPr lang="en-US" dirty="0"/>
              <a:t> groups may be different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012043" y="6353485"/>
            <a:ext cx="4203636" cy="381074"/>
          </a:xfrm>
          <a:prstGeom prst="rect">
            <a:avLst/>
          </a:prstGeom>
          <a:noFill/>
        </p:spPr>
        <p:txBody>
          <a:bodyPr wrap="square" rtlCol="0">
            <a:spAutoFit/>
          </a:bodyPr>
          <a:lstStyle/>
          <a:p>
            <a:r>
              <a:rPr lang="en-US" dirty="0">
                <a:sym typeface="Wingdings" pitchFamily="2" charset="2"/>
              </a:rPr>
              <a:t> </a:t>
            </a:r>
            <a:r>
              <a:rPr lang="en-US" dirty="0"/>
              <a:t>Higher expansion</a:t>
            </a:r>
          </a:p>
        </p:txBody>
      </p:sp>
      <p:sp>
        <p:nvSpPr>
          <p:cNvPr id="5" name="TextBox 4">
            <a:extLst>
              <a:ext uri="{FF2B5EF4-FFF2-40B4-BE49-F238E27FC236}">
                <a16:creationId xmlns:a16="http://schemas.microsoft.com/office/drawing/2014/main" id="{29859800-5DB1-8C33-D818-56FA5DF0028E}"/>
              </a:ext>
            </a:extLst>
          </p:cNvPr>
          <p:cNvSpPr txBox="1"/>
          <p:nvPr/>
        </p:nvSpPr>
        <p:spPr>
          <a:xfrm>
            <a:off x="5202627" y="6510970"/>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3029096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920BB989-02FB-0D22-02F1-6D73CD6DBCA5}"/>
              </a:ext>
            </a:extLst>
          </p:cNvPr>
          <p:cNvPicPr>
            <a:picLocks noChangeAspect="1"/>
          </p:cNvPicPr>
          <p:nvPr/>
        </p:nvPicPr>
        <p:blipFill>
          <a:blip r:embed="rId3"/>
          <a:stretch>
            <a:fillRect/>
          </a:stretch>
        </p:blipFill>
        <p:spPr>
          <a:xfrm>
            <a:off x="2543920" y="1871359"/>
            <a:ext cx="7419424" cy="4604787"/>
          </a:xfrm>
          <a:prstGeom prst="rect">
            <a:avLst/>
          </a:prstGeom>
        </p:spPr>
      </p:pic>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fontScale="90000"/>
          </a:bodyPr>
          <a:lstStyle/>
          <a:p>
            <a:r>
              <a:rPr lang="en-US" dirty="0"/>
              <a:t>Highly expanded CD8 </a:t>
            </a:r>
            <a:r>
              <a:rPr lang="en-US" dirty="0" err="1"/>
              <a:t>Trms</a:t>
            </a:r>
            <a:r>
              <a:rPr lang="en-US" dirty="0"/>
              <a:t> may have more germline-like TRAs in those developing colitis, likely driven by patient bias though</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92558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614353"/>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73516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4046398"/>
            <a:ext cx="1848839" cy="369332"/>
          </a:xfrm>
          <a:prstGeom prst="rect">
            <a:avLst/>
          </a:prstGeom>
          <a:noFill/>
        </p:spPr>
        <p:txBody>
          <a:bodyPr wrap="none" rtlCol="0">
            <a:spAutoFit/>
          </a:bodyPr>
          <a:lstStyle/>
          <a:p>
            <a:r>
              <a:rPr lang="en-US" dirty="0"/>
              <a:t>Less germline-like</a:t>
            </a:r>
          </a:p>
        </p:txBody>
      </p:sp>
      <p:sp>
        <p:nvSpPr>
          <p:cNvPr id="5" name="TextBox 4">
            <a:extLst>
              <a:ext uri="{FF2B5EF4-FFF2-40B4-BE49-F238E27FC236}">
                <a16:creationId xmlns:a16="http://schemas.microsoft.com/office/drawing/2014/main" id="{2B109551-3D8C-913D-0EB5-1BC1F64CC573}"/>
              </a:ext>
            </a:extLst>
          </p:cNvPr>
          <p:cNvSpPr txBox="1"/>
          <p:nvPr/>
        </p:nvSpPr>
        <p:spPr>
          <a:xfrm>
            <a:off x="3483977" y="6483346"/>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63B0417A-3DB9-B1B8-335A-7C3CB06EEACF}"/>
              </a:ext>
            </a:extLst>
          </p:cNvPr>
          <p:cNvSpPr txBox="1"/>
          <p:nvPr/>
        </p:nvSpPr>
        <p:spPr>
          <a:xfrm>
            <a:off x="5352647" y="2514378"/>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96DFF40-84B4-38FD-9E15-87A678A12824}"/>
              </a:ext>
            </a:extLst>
          </p:cNvPr>
          <p:cNvSpPr txBox="1"/>
          <p:nvPr/>
        </p:nvSpPr>
        <p:spPr>
          <a:xfrm>
            <a:off x="5880898" y="2513600"/>
            <a:ext cx="661638"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13633284-C4DD-F2FC-40B2-AD16861467B1}"/>
              </a:ext>
            </a:extLst>
          </p:cNvPr>
          <p:cNvSpPr txBox="1"/>
          <p:nvPr/>
        </p:nvSpPr>
        <p:spPr>
          <a:xfrm>
            <a:off x="6358472" y="2502449"/>
            <a:ext cx="661638"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179917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 (data not shown)</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a:t>
            </a:r>
            <a:r>
              <a:rPr lang="en-US" dirty="0" err="1"/>
              <a:t>privicity</a:t>
            </a:r>
            <a:r>
              <a:rPr lang="en-US" dirty="0"/>
              <a:t> frequencies between </a:t>
            </a:r>
            <a:r>
              <a:rPr lang="en-US" dirty="0" err="1"/>
              <a:t>irAE</a:t>
            </a:r>
            <a:r>
              <a:rPr lang="en-US" dirty="0"/>
              <a:t> groups by chain, cell type</a:t>
            </a:r>
          </a:p>
          <a:p>
            <a:r>
              <a:rPr lang="en-US" dirty="0"/>
              <a:t>No differences in VJ gene usage between </a:t>
            </a:r>
            <a:r>
              <a:rPr lang="en-US" dirty="0" err="1"/>
              <a:t>irAE</a:t>
            </a:r>
            <a:r>
              <a:rPr lang="en-US" dirty="0"/>
              <a:t> groups</a:t>
            </a:r>
          </a:p>
          <a:p>
            <a:r>
              <a:rPr lang="en-US" dirty="0"/>
              <a:t>No DEGs between…</a:t>
            </a:r>
          </a:p>
          <a:p>
            <a:pPr lvl="1"/>
            <a:r>
              <a:rPr lang="en-US" dirty="0"/>
              <a:t>proliferating CD4 T cells in colitis vs. no colitis tissue</a:t>
            </a:r>
          </a:p>
          <a:p>
            <a:pPr lvl="1"/>
            <a:r>
              <a:rPr lang="en-US" dirty="0"/>
              <a:t>highest and lowest CD8 </a:t>
            </a:r>
            <a:r>
              <a:rPr lang="en-US" dirty="0" err="1"/>
              <a:t>Trm</a:t>
            </a:r>
            <a:r>
              <a:rPr lang="en-US" dirty="0"/>
              <a:t> TRA </a:t>
            </a:r>
            <a:r>
              <a:rPr lang="en-US" dirty="0" err="1"/>
              <a:t>pgen</a:t>
            </a:r>
            <a:r>
              <a:rPr lang="en-US" dirty="0"/>
              <a:t> cells in colon tissue colitis dataset</a:t>
            </a:r>
          </a:p>
        </p:txBody>
      </p:sp>
    </p:spTree>
    <p:extLst>
      <p:ext uri="{BB962C8B-B14F-4D97-AF65-F5344CB8AC3E}">
        <p14:creationId xmlns:p14="http://schemas.microsoft.com/office/powerpoint/2010/main" val="161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fontScale="90000"/>
          </a:bodyPr>
          <a:lstStyle/>
          <a:p>
            <a:r>
              <a:rPr lang="en-US" dirty="0"/>
              <a:t>Indeterminate results summary, perhaps hinting at connection between TCR germline-ness and </a:t>
            </a:r>
            <a:r>
              <a:rPr lang="en-US" dirty="0" err="1"/>
              <a:t>crossreactivity</a:t>
            </a:r>
            <a:endParaRPr lang="en-US" dirty="0"/>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sz="2800" dirty="0"/>
              <a:t>Proliferating CD4 T cell TRB chains are slightly more germline-like in </a:t>
            </a:r>
            <a:r>
              <a:rPr lang="en-US" sz="2800" dirty="0" err="1"/>
              <a:t>irAE</a:t>
            </a:r>
            <a:r>
              <a:rPr lang="en-US" sz="2800" dirty="0"/>
              <a:t> colitis group</a:t>
            </a:r>
            <a:endParaRPr lang="en-US" dirty="0"/>
          </a:p>
          <a:p>
            <a:r>
              <a:rPr lang="en-US" dirty="0"/>
              <a:t>Highly expanded CD8 </a:t>
            </a:r>
            <a:r>
              <a:rPr lang="en-US" dirty="0" err="1"/>
              <a:t>Trms</a:t>
            </a:r>
            <a:r>
              <a:rPr lang="en-US" dirty="0"/>
              <a:t> may have more germline-like TRAs in those developing colitis, likely driven by patient bias though</a:t>
            </a:r>
          </a:p>
          <a:p>
            <a:endParaRPr lang="en-US" dirty="0"/>
          </a:p>
          <a:p>
            <a:r>
              <a:rPr lang="en-US" dirty="0"/>
              <a:t>CD4 proliferating T cells, CD8 naïve T cells, CD8 TEMs, and Tregs have more diverse repertoires in colitis tissue, effect lost if </a:t>
            </a:r>
            <a:r>
              <a:rPr lang="en-US" dirty="0" err="1"/>
              <a:t>downsampled</a:t>
            </a:r>
            <a:r>
              <a:rPr lang="en-US" dirty="0"/>
              <a:t> though</a:t>
            </a:r>
          </a:p>
        </p:txBody>
      </p:sp>
    </p:spTree>
    <p:extLst>
      <p:ext uri="{BB962C8B-B14F-4D97-AF65-F5344CB8AC3E}">
        <p14:creationId xmlns:p14="http://schemas.microsoft.com/office/powerpoint/2010/main" val="2656786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fontScale="85000" lnSpcReduction="20000"/>
          </a:bodyPr>
          <a:lstStyle/>
          <a:p>
            <a:r>
              <a:rPr lang="en-US" sz="2800" dirty="0"/>
              <a:t>Recapitulated colon tissue colitis dataset’s results</a:t>
            </a:r>
          </a:p>
          <a:p>
            <a:pPr lvl="1"/>
            <a:r>
              <a:rPr lang="en-US" dirty="0"/>
              <a:t>More proliferating CD4 T cells in </a:t>
            </a:r>
            <a:r>
              <a:rPr lang="en-US" dirty="0" err="1"/>
              <a:t>irAE</a:t>
            </a:r>
            <a:r>
              <a:rPr lang="en-US" dirty="0"/>
              <a:t> colitis tissue</a:t>
            </a:r>
          </a:p>
          <a:p>
            <a:pPr lvl="1"/>
            <a:r>
              <a:rPr lang="en-US" dirty="0"/>
              <a:t>CDR3 AA linkages across more cell types within </a:t>
            </a:r>
            <a:r>
              <a:rPr lang="en-US" dirty="0" err="1"/>
              <a:t>irAE</a:t>
            </a:r>
            <a:r>
              <a:rPr lang="en-US" dirty="0"/>
              <a:t> colitis group, high sharing between CD8 </a:t>
            </a:r>
            <a:r>
              <a:rPr lang="en-US" dirty="0" err="1"/>
              <a:t>Trms</a:t>
            </a:r>
            <a:r>
              <a:rPr lang="en-US" dirty="0"/>
              <a:t> and CD8 TCM/TEM</a:t>
            </a:r>
          </a:p>
          <a:p>
            <a:r>
              <a:rPr lang="en-US" sz="2800" dirty="0"/>
              <a:t>Some public/private TCR subgroups show distinct TCR features between </a:t>
            </a:r>
            <a:r>
              <a:rPr lang="en-US" sz="2800" dirty="0" err="1"/>
              <a:t>irAE</a:t>
            </a:r>
            <a:r>
              <a:rPr lang="en-US" sz="2800" dirty="0"/>
              <a:t> groups (data not shown)</a:t>
            </a:r>
          </a:p>
          <a:p>
            <a:pPr lvl="1"/>
            <a:r>
              <a:rPr lang="en-US" dirty="0"/>
              <a:t>Colon tissue colitis dataset: private CD8 TEM TRB </a:t>
            </a:r>
            <a:r>
              <a:rPr lang="en-US" dirty="0" err="1"/>
              <a:t>pgen</a:t>
            </a:r>
            <a:r>
              <a:rPr lang="en-US" dirty="0"/>
              <a:t> and CDR3 length</a:t>
            </a:r>
          </a:p>
          <a:p>
            <a:pPr lvl="1"/>
            <a:r>
              <a:rPr lang="en-US" dirty="0"/>
              <a:t>PBMC myocarditis-focused dataset</a:t>
            </a:r>
          </a:p>
          <a:p>
            <a:pPr lvl="2"/>
            <a:r>
              <a:rPr lang="en-US" dirty="0"/>
              <a:t>Public CD8 Naïve TRB </a:t>
            </a:r>
            <a:r>
              <a:rPr lang="en-US" dirty="0" err="1"/>
              <a:t>pgen</a:t>
            </a:r>
            <a:endParaRPr lang="en-US" dirty="0"/>
          </a:p>
          <a:p>
            <a:pPr lvl="2"/>
            <a:r>
              <a:rPr lang="en-US" dirty="0"/>
              <a:t>Private CD4 TEM TRA </a:t>
            </a:r>
            <a:r>
              <a:rPr lang="en-US" dirty="0" err="1"/>
              <a:t>pgen</a:t>
            </a:r>
            <a:endParaRPr lang="en-US" dirty="0"/>
          </a:p>
          <a:p>
            <a:pPr lvl="2"/>
            <a:r>
              <a:rPr lang="en-US" dirty="0"/>
              <a:t>Private Treg TRA CDR3 length</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Linkage analysis</a:t>
            </a:r>
          </a:p>
          <a:p>
            <a:pPr lvl="1"/>
            <a:r>
              <a:rPr lang="en-US" dirty="0"/>
              <a:t>Investigate many junctions shared across datasets</a:t>
            </a:r>
          </a:p>
          <a:p>
            <a:pPr lvl="1"/>
            <a:r>
              <a:rPr lang="en-US" dirty="0"/>
              <a:t>Compare TCR features between linkage groups</a:t>
            </a:r>
          </a:p>
          <a:p>
            <a:pPr lvl="1"/>
            <a:r>
              <a:rPr lang="en-US" dirty="0"/>
              <a:t>Trajectory analysis</a:t>
            </a:r>
          </a:p>
          <a:p>
            <a:r>
              <a:rPr lang="en-US" dirty="0"/>
              <a:t>Look for genes whose expression correlates with TRA </a:t>
            </a:r>
            <a:r>
              <a:rPr lang="en-US" dirty="0" err="1"/>
              <a:t>pgen</a:t>
            </a:r>
            <a:r>
              <a:rPr lang="en-US" dirty="0"/>
              <a:t> in CD8 </a:t>
            </a:r>
            <a:r>
              <a:rPr lang="en-US" dirty="0" err="1"/>
              <a:t>Trms</a:t>
            </a:r>
            <a:endParaRPr lang="en-US" dirty="0"/>
          </a:p>
          <a:p>
            <a:r>
              <a:rPr lang="en-US" dirty="0"/>
              <a:t>Compare </a:t>
            </a:r>
            <a:r>
              <a:rPr lang="en-US" dirty="0" err="1"/>
              <a:t>SingleR</a:t>
            </a:r>
            <a:r>
              <a:rPr lang="en-US" dirty="0"/>
              <a:t> to Seurat refence mapping cell typing results</a:t>
            </a:r>
          </a:p>
          <a:p>
            <a:r>
              <a:rPr lang="en-US" dirty="0"/>
              <a:t>Extending analysis to more datasets</a:t>
            </a:r>
          </a:p>
          <a:p>
            <a:pPr lvl="1"/>
            <a:r>
              <a:rPr lang="en-US" dirty="0"/>
              <a:t>Flow cytometry, </a:t>
            </a:r>
            <a:r>
              <a:rPr lang="en-US" dirty="0" err="1"/>
              <a:t>CyTOF</a:t>
            </a:r>
            <a:r>
              <a:rPr lang="en-US" dirty="0"/>
              <a:t>, CITE-seq (instead of </a:t>
            </a:r>
            <a:r>
              <a:rPr lang="en-US" dirty="0" err="1"/>
              <a:t>RNAseq</a:t>
            </a:r>
            <a:r>
              <a:rPr lang="en-US" dirty="0"/>
              <a:t> for cell typing) + </a:t>
            </a:r>
            <a:r>
              <a:rPr lang="en-US" dirty="0" err="1"/>
              <a:t>TCRseq</a:t>
            </a:r>
            <a:endParaRPr lang="en-US" dirty="0"/>
          </a:p>
        </p:txBody>
      </p:sp>
    </p:spTree>
    <p:extLst>
      <p:ext uri="{BB962C8B-B14F-4D97-AF65-F5344CB8AC3E}">
        <p14:creationId xmlns:p14="http://schemas.microsoft.com/office/powerpoint/2010/main" val="409168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66928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a:t>Colon tissue colitis: </a:t>
            </a:r>
            <a:r>
              <a:rPr lang="en-US" dirty="0" err="1"/>
              <a:t>Luoma</a:t>
            </a:r>
            <a:r>
              <a:rPr lang="en-US" dirty="0"/>
              <a:t> et al. </a:t>
            </a:r>
            <a:r>
              <a:rPr lang="en-US" i="1" dirty="0"/>
              <a:t>Cell. </a:t>
            </a:r>
            <a:r>
              <a:rPr lang="en-US" dirty="0"/>
              <a:t>2020</a:t>
            </a:r>
          </a:p>
          <a:p>
            <a:pPr lvl="1"/>
            <a:r>
              <a:rPr lang="en-US" dirty="0"/>
              <a:t>PBMC myocarditis-focused: Zhu et al. </a:t>
            </a:r>
            <a:r>
              <a:rPr lang="en-US" i="1" dirty="0"/>
              <a:t>Circulation</a:t>
            </a:r>
            <a:r>
              <a:rPr lang="en-US" dirty="0"/>
              <a:t>. 2022</a:t>
            </a:r>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75FE-4C2B-A920-50AD-6A0CAEBA9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C3F92-E857-56EF-7134-18D62248FBA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EA122DAA-3BAA-9289-6BA6-FAD75591C074}"/>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078226B9-EA58-0EC9-1121-50807405AD84}"/>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2392333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718A7-CB0E-BC3E-F177-E64CEE675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2F08D-5428-A92E-F16E-06CD6AB54495}"/>
              </a:ext>
            </a:extLst>
          </p:cNvPr>
          <p:cNvSpPr>
            <a:spLocks noGrp="1"/>
          </p:cNvSpPr>
          <p:nvPr>
            <p:ph type="title"/>
          </p:nvPr>
        </p:nvSpPr>
        <p:spPr>
          <a:xfrm>
            <a:off x="838200" y="593725"/>
            <a:ext cx="10515600" cy="1325563"/>
          </a:xfrm>
        </p:spPr>
        <p:txBody>
          <a:bodyPr>
            <a:normAutofit/>
          </a:bodyPr>
          <a:lstStyle/>
          <a:p>
            <a:r>
              <a:rPr lang="en-US" dirty="0"/>
              <a:t>Some patient bias in CD4 T proliferating TRB </a:t>
            </a:r>
            <a:r>
              <a:rPr lang="en-US" dirty="0" err="1"/>
              <a:t>pgen</a:t>
            </a:r>
            <a:r>
              <a:rPr lang="en-US" dirty="0"/>
              <a:t> effect (lower in no colitis group)</a:t>
            </a:r>
          </a:p>
        </p:txBody>
      </p:sp>
      <p:pic>
        <p:nvPicPr>
          <p:cNvPr id="4" name="Picture 3">
            <a:extLst>
              <a:ext uri="{FF2B5EF4-FFF2-40B4-BE49-F238E27FC236}">
                <a16:creationId xmlns:a16="http://schemas.microsoft.com/office/drawing/2014/main" id="{73CAB5BA-5695-5ACA-8422-FC0C3F3E2508}"/>
              </a:ext>
            </a:extLst>
          </p:cNvPr>
          <p:cNvPicPr>
            <a:picLocks noChangeAspect="1"/>
          </p:cNvPicPr>
          <p:nvPr/>
        </p:nvPicPr>
        <p:blipFill>
          <a:blip r:embed="rId3"/>
          <a:stretch>
            <a:fillRect/>
          </a:stretch>
        </p:blipFill>
        <p:spPr>
          <a:xfrm>
            <a:off x="0" y="2321043"/>
            <a:ext cx="6096000" cy="3796786"/>
          </a:xfrm>
          <a:prstGeom prst="rect">
            <a:avLst/>
          </a:prstGeom>
        </p:spPr>
      </p:pic>
      <p:pic>
        <p:nvPicPr>
          <p:cNvPr id="5" name="Picture 4">
            <a:extLst>
              <a:ext uri="{FF2B5EF4-FFF2-40B4-BE49-F238E27FC236}">
                <a16:creationId xmlns:a16="http://schemas.microsoft.com/office/drawing/2014/main" id="{7AB0130C-17CF-878C-F7D4-D2D841563ED8}"/>
              </a:ext>
            </a:extLst>
          </p:cNvPr>
          <p:cNvPicPr>
            <a:picLocks noChangeAspect="1"/>
          </p:cNvPicPr>
          <p:nvPr/>
        </p:nvPicPr>
        <p:blipFill>
          <a:blip r:embed="rId4"/>
          <a:stretch>
            <a:fillRect/>
          </a:stretch>
        </p:blipFill>
        <p:spPr>
          <a:xfrm>
            <a:off x="6096000" y="2374883"/>
            <a:ext cx="5915723" cy="3742946"/>
          </a:xfrm>
          <a:prstGeom prst="rect">
            <a:avLst/>
          </a:prstGeom>
        </p:spPr>
      </p:pic>
      <p:sp>
        <p:nvSpPr>
          <p:cNvPr id="3" name="TextBox 2">
            <a:extLst>
              <a:ext uri="{FF2B5EF4-FFF2-40B4-BE49-F238E27FC236}">
                <a16:creationId xmlns:a16="http://schemas.microsoft.com/office/drawing/2014/main" id="{D1473C4F-5B6D-B34A-760A-A67A0BD17C5B}"/>
              </a:ext>
            </a:extLst>
          </p:cNvPr>
          <p:cNvSpPr txBox="1"/>
          <p:nvPr/>
        </p:nvSpPr>
        <p:spPr>
          <a:xfrm>
            <a:off x="2040673" y="1951711"/>
            <a:ext cx="1630639" cy="369332"/>
          </a:xfrm>
          <a:prstGeom prst="rect">
            <a:avLst/>
          </a:prstGeom>
          <a:noFill/>
        </p:spPr>
        <p:txBody>
          <a:bodyPr wrap="none" rtlCol="0">
            <a:spAutoFit/>
          </a:bodyPr>
          <a:lstStyle/>
          <a:p>
            <a:r>
              <a:rPr lang="en-US" dirty="0"/>
              <a:t>All unique TCRs</a:t>
            </a:r>
          </a:p>
        </p:txBody>
      </p:sp>
      <p:sp>
        <p:nvSpPr>
          <p:cNvPr id="6" name="TextBox 5">
            <a:extLst>
              <a:ext uri="{FF2B5EF4-FFF2-40B4-BE49-F238E27FC236}">
                <a16:creationId xmlns:a16="http://schemas.microsoft.com/office/drawing/2014/main" id="{15BC0EC7-1292-B661-D1DA-D1CF9A7B2F3C}"/>
              </a:ext>
            </a:extLst>
          </p:cNvPr>
          <p:cNvSpPr txBox="1"/>
          <p:nvPr/>
        </p:nvSpPr>
        <p:spPr>
          <a:xfrm>
            <a:off x="8047464" y="2005551"/>
            <a:ext cx="2030492" cy="369332"/>
          </a:xfrm>
          <a:prstGeom prst="rect">
            <a:avLst/>
          </a:prstGeom>
          <a:noFill/>
        </p:spPr>
        <p:txBody>
          <a:bodyPr wrap="none" rtlCol="0">
            <a:spAutoFit/>
          </a:bodyPr>
          <a:lstStyle/>
          <a:p>
            <a:r>
              <a:rPr lang="en-US" dirty="0" err="1"/>
              <a:t>Downsampled</a:t>
            </a:r>
            <a:r>
              <a:rPr lang="en-US" dirty="0"/>
              <a:t> TCRs</a:t>
            </a:r>
          </a:p>
        </p:txBody>
      </p:sp>
    </p:spTree>
    <p:extLst>
      <p:ext uri="{BB962C8B-B14F-4D97-AF65-F5344CB8AC3E}">
        <p14:creationId xmlns:p14="http://schemas.microsoft.com/office/powerpoint/2010/main" val="2236130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cell types have been associated with different organ </a:t>
            </a:r>
            <a:r>
              <a:rPr lang="en-US" dirty="0" err="1"/>
              <a:t>irAEs</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114185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42B05-AACF-0DA0-497A-84CCA9747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C3035-51B2-76A0-B307-3C5ABA2EF3AA}"/>
              </a:ext>
            </a:extLst>
          </p:cNvPr>
          <p:cNvSpPr>
            <a:spLocks noGrp="1"/>
          </p:cNvSpPr>
          <p:nvPr>
            <p:ph type="title"/>
          </p:nvPr>
        </p:nvSpPr>
        <p:spPr>
          <a:xfrm>
            <a:off x="838200" y="593725"/>
            <a:ext cx="10515600" cy="1325563"/>
          </a:xfrm>
        </p:spPr>
        <p:txBody>
          <a:bodyPr>
            <a:normAutofit/>
          </a:bodyPr>
          <a:lstStyle/>
          <a:p>
            <a:r>
              <a:rPr lang="en-US" dirty="0"/>
              <a:t>Highest and lowest CD8 </a:t>
            </a:r>
            <a:r>
              <a:rPr lang="en-US" dirty="0" err="1"/>
              <a:t>Trm</a:t>
            </a:r>
            <a:r>
              <a:rPr lang="en-US" dirty="0"/>
              <a:t> TRA </a:t>
            </a:r>
            <a:r>
              <a:rPr lang="en-US" dirty="0" err="1"/>
              <a:t>pgen</a:t>
            </a:r>
            <a:r>
              <a:rPr lang="en-US" dirty="0"/>
              <a:t> cells do not have distinct transcriptional phenotypes</a:t>
            </a:r>
          </a:p>
        </p:txBody>
      </p:sp>
      <p:pic>
        <p:nvPicPr>
          <p:cNvPr id="19" name="Picture 18">
            <a:extLst>
              <a:ext uri="{FF2B5EF4-FFF2-40B4-BE49-F238E27FC236}">
                <a16:creationId xmlns:a16="http://schemas.microsoft.com/office/drawing/2014/main" id="{91D98BCF-BD49-CEAF-94EA-87D131802725}"/>
              </a:ext>
            </a:extLst>
          </p:cNvPr>
          <p:cNvPicPr>
            <a:picLocks noChangeAspect="1"/>
          </p:cNvPicPr>
          <p:nvPr/>
        </p:nvPicPr>
        <p:blipFill>
          <a:blip r:embed="rId3"/>
          <a:stretch>
            <a:fillRect/>
          </a:stretch>
        </p:blipFill>
        <p:spPr>
          <a:xfrm>
            <a:off x="1873405" y="2025237"/>
            <a:ext cx="8019585" cy="4832763"/>
          </a:xfrm>
          <a:prstGeom prst="rect">
            <a:avLst/>
          </a:prstGeom>
        </p:spPr>
      </p:pic>
    </p:spTree>
    <p:extLst>
      <p:ext uri="{BB962C8B-B14F-4D97-AF65-F5344CB8AC3E}">
        <p14:creationId xmlns:p14="http://schemas.microsoft.com/office/powerpoint/2010/main" val="145183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B17E2-9756-34B4-6D1A-1885CD772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656CC-EF57-6105-CEFB-2D5143EFBCF3}"/>
              </a:ext>
            </a:extLst>
          </p:cNvPr>
          <p:cNvSpPr>
            <a:spLocks noGrp="1"/>
          </p:cNvSpPr>
          <p:nvPr>
            <p:ph type="title"/>
          </p:nvPr>
        </p:nvSpPr>
        <p:spPr>
          <a:xfrm>
            <a:off x="838200" y="593725"/>
            <a:ext cx="10515600" cy="1325563"/>
          </a:xfrm>
        </p:spPr>
        <p:txBody>
          <a:bodyPr>
            <a:normAutofit/>
          </a:bodyPr>
          <a:lstStyle/>
          <a:p>
            <a:r>
              <a:rPr lang="en-US" dirty="0"/>
              <a:t>Converged TCRs mark antigen exposed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AFC228AD-997E-B650-DBB4-3BA8C672AA2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TCR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331041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CF3B-F5DD-01C9-B8A6-8B0698E250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9BFE0-4ABA-5D86-A756-A3CE1551E40D}"/>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C95563D-564A-F92F-73B1-4B465712C606}"/>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A3DAFA85-ECE6-FCDD-2CA4-A7482AD0687D}"/>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5E02107D-F870-BF7C-E564-7501A382E1F8}"/>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A87EEAF4-9209-049B-8A94-5EAE0B1BC918}"/>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92DDF566-36C8-2CF3-3706-0B6DB7CB4FFA}"/>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ECC13BBA-F07D-5F94-6092-03D18EAC68A5}"/>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455410C5-E968-A57A-0BD7-36D910BC428E}"/>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E00206C7-794B-AF77-4A2B-0AD9A103DC54}"/>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283134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228D3-A0FC-E0FC-2BDD-9F54C7F58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5D155-CC4E-9A2E-F790-609827E45C8C}"/>
              </a:ext>
            </a:extLst>
          </p:cNvPr>
          <p:cNvSpPr>
            <a:spLocks noGrp="1"/>
          </p:cNvSpPr>
          <p:nvPr>
            <p:ph type="title"/>
          </p:nvPr>
        </p:nvSpPr>
        <p:spPr>
          <a:xfrm>
            <a:off x="838200" y="593725"/>
            <a:ext cx="10515600" cy="1325563"/>
          </a:xfrm>
        </p:spPr>
        <p:txBody>
          <a:bodyPr>
            <a:normAutofit fontScale="90000"/>
          </a:bodyPr>
          <a:lstStyle/>
          <a:p>
            <a:r>
              <a:rPr lang="en-US" dirty="0"/>
              <a:t>Within CD4 proliferating T cells from colon tissue colitis dataset, no differences in convergence fraction for either chain or </a:t>
            </a:r>
            <a:r>
              <a:rPr lang="en-US" dirty="0" err="1"/>
              <a:t>irAE</a:t>
            </a:r>
            <a:r>
              <a:rPr lang="en-US" dirty="0"/>
              <a:t> group</a:t>
            </a:r>
          </a:p>
        </p:txBody>
      </p:sp>
      <p:pic>
        <p:nvPicPr>
          <p:cNvPr id="6" name="Picture 5">
            <a:extLst>
              <a:ext uri="{FF2B5EF4-FFF2-40B4-BE49-F238E27FC236}">
                <a16:creationId xmlns:a16="http://schemas.microsoft.com/office/drawing/2014/main" id="{B328FCE8-FE69-6972-E0B3-766F0ADE52CB}"/>
              </a:ext>
            </a:extLst>
          </p:cNvPr>
          <p:cNvPicPr>
            <a:picLocks noChangeAspect="1"/>
          </p:cNvPicPr>
          <p:nvPr/>
        </p:nvPicPr>
        <p:blipFill>
          <a:blip r:embed="rId3"/>
          <a:stretch>
            <a:fillRect/>
          </a:stretch>
        </p:blipFill>
        <p:spPr>
          <a:xfrm>
            <a:off x="1765300" y="1983206"/>
            <a:ext cx="7772400" cy="4874794"/>
          </a:xfrm>
          <a:prstGeom prst="rect">
            <a:avLst/>
          </a:prstGeom>
        </p:spPr>
      </p:pic>
      <p:sp>
        <p:nvSpPr>
          <p:cNvPr id="7" name="TextBox 6">
            <a:extLst>
              <a:ext uri="{FF2B5EF4-FFF2-40B4-BE49-F238E27FC236}">
                <a16:creationId xmlns:a16="http://schemas.microsoft.com/office/drawing/2014/main" id="{AD37E0A4-EE0C-88DA-AAF5-E45B2D130900}"/>
              </a:ext>
            </a:extLst>
          </p:cNvPr>
          <p:cNvSpPr txBox="1"/>
          <p:nvPr/>
        </p:nvSpPr>
        <p:spPr>
          <a:xfrm>
            <a:off x="9537700" y="5380672"/>
            <a:ext cx="2667000" cy="1477328"/>
          </a:xfrm>
          <a:prstGeom prst="rect">
            <a:avLst/>
          </a:prstGeom>
          <a:noFill/>
        </p:spPr>
        <p:txBody>
          <a:bodyPr wrap="square" rtlCol="0">
            <a:spAutoFit/>
          </a:bodyPr>
          <a:lstStyle/>
          <a:p>
            <a:r>
              <a:rPr lang="en-US" dirty="0"/>
              <a:t>Didn’t see differences in convergence (or publicity, </a:t>
            </a:r>
            <a:r>
              <a:rPr lang="en-US" dirty="0" err="1"/>
              <a:t>privicity</a:t>
            </a:r>
            <a:r>
              <a:rPr lang="en-US" dirty="0"/>
              <a:t>) fraction(s) for other cell types in either dataset</a:t>
            </a:r>
          </a:p>
        </p:txBody>
      </p:sp>
    </p:spTree>
    <p:extLst>
      <p:ext uri="{BB962C8B-B14F-4D97-AF65-F5344CB8AC3E}">
        <p14:creationId xmlns:p14="http://schemas.microsoft.com/office/powerpoint/2010/main" val="1808129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A0C5-B8B1-BAC2-ABB1-C965AF963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19C12-F6E1-FEA0-C635-ED1112AE0C07}"/>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120322C8-451A-29E9-4E5C-6EC991AE4B2B}"/>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425618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618262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95AB-65D4-D216-4360-3ED80911B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35E36-B2A4-3D3E-44BE-C1619F5A7AD9}"/>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27EA1B9A-3555-4617-3807-D9E432699934}"/>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86C32B47-7FC3-C6A2-A199-2E54CE214A60}"/>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44BAA38E-97C2-A58F-4A38-01450FAC2F12}"/>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E9F8A77C-4C54-AE17-24DB-F47EFF17B583}"/>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F593902-492D-CA73-63CD-424FD6AF9340}"/>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156799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14FC-9C3C-E0A2-0460-D5C75FBC5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7BC93-2CE3-6B95-20CC-EB135F46CAEB}"/>
              </a:ext>
            </a:extLst>
          </p:cNvPr>
          <p:cNvSpPr>
            <a:spLocks noGrp="1"/>
          </p:cNvSpPr>
          <p:nvPr>
            <p:ph type="title"/>
          </p:nvPr>
        </p:nvSpPr>
        <p:spPr>
          <a:xfrm>
            <a:off x="838200" y="593725"/>
            <a:ext cx="10515600" cy="1325563"/>
          </a:xfrm>
        </p:spPr>
        <p:txBody>
          <a:bodyPr>
            <a:normAutofit/>
          </a:bodyPr>
          <a:lstStyle/>
          <a:p>
            <a:r>
              <a:rPr lang="en-US" dirty="0"/>
              <a:t>PBMC myocarditis-focused dataset marker checks</a:t>
            </a:r>
          </a:p>
        </p:txBody>
      </p:sp>
      <p:pic>
        <p:nvPicPr>
          <p:cNvPr id="3" name="Picture 2">
            <a:extLst>
              <a:ext uri="{FF2B5EF4-FFF2-40B4-BE49-F238E27FC236}">
                <a16:creationId xmlns:a16="http://schemas.microsoft.com/office/drawing/2014/main" id="{16D96869-4BEE-69DE-E92F-088083E14431}"/>
              </a:ext>
            </a:extLst>
          </p:cNvPr>
          <p:cNvPicPr>
            <a:picLocks noChangeAspect="1"/>
          </p:cNvPicPr>
          <p:nvPr/>
        </p:nvPicPr>
        <p:blipFill>
          <a:blip r:embed="rId3"/>
          <a:stretch>
            <a:fillRect/>
          </a:stretch>
        </p:blipFill>
        <p:spPr>
          <a:xfrm>
            <a:off x="0" y="2060649"/>
            <a:ext cx="6190785" cy="3825564"/>
          </a:xfrm>
          <a:prstGeom prst="rect">
            <a:avLst/>
          </a:prstGeom>
        </p:spPr>
      </p:pic>
      <p:pic>
        <p:nvPicPr>
          <p:cNvPr id="4" name="Picture 3">
            <a:extLst>
              <a:ext uri="{FF2B5EF4-FFF2-40B4-BE49-F238E27FC236}">
                <a16:creationId xmlns:a16="http://schemas.microsoft.com/office/drawing/2014/main" id="{ADD67CB5-4461-76BD-11A6-D2122ADF8E51}"/>
              </a:ext>
            </a:extLst>
          </p:cNvPr>
          <p:cNvPicPr>
            <a:picLocks noChangeAspect="1"/>
          </p:cNvPicPr>
          <p:nvPr/>
        </p:nvPicPr>
        <p:blipFill>
          <a:blip r:embed="rId4"/>
          <a:stretch>
            <a:fillRect/>
          </a:stretch>
        </p:blipFill>
        <p:spPr>
          <a:xfrm>
            <a:off x="6126001" y="2060649"/>
            <a:ext cx="6065999" cy="3825564"/>
          </a:xfrm>
          <a:prstGeom prst="rect">
            <a:avLst/>
          </a:prstGeom>
        </p:spPr>
      </p:pic>
    </p:spTree>
    <p:extLst>
      <p:ext uri="{BB962C8B-B14F-4D97-AF65-F5344CB8AC3E}">
        <p14:creationId xmlns:p14="http://schemas.microsoft.com/office/powerpoint/2010/main" val="2376010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7BBF-6F99-987D-F10C-B247524CD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26442-D5F0-C23E-8577-1CDD17B19D57}"/>
              </a:ext>
            </a:extLst>
          </p:cNvPr>
          <p:cNvSpPr>
            <a:spLocks noGrp="1"/>
          </p:cNvSpPr>
          <p:nvPr>
            <p:ph type="title"/>
          </p:nvPr>
        </p:nvSpPr>
        <p:spPr>
          <a:xfrm>
            <a:off x="838200" y="593725"/>
            <a:ext cx="10515600" cy="1325563"/>
          </a:xfrm>
        </p:spPr>
        <p:txBody>
          <a:bodyPr>
            <a:normAutofit/>
          </a:bodyPr>
          <a:lstStyle/>
          <a:p>
            <a:r>
              <a:rPr lang="en-US" dirty="0"/>
              <a:t>PBMC myocarditis-focused dataset cell type scores</a:t>
            </a:r>
          </a:p>
        </p:txBody>
      </p:sp>
      <p:pic>
        <p:nvPicPr>
          <p:cNvPr id="5" name="Picture 4">
            <a:extLst>
              <a:ext uri="{FF2B5EF4-FFF2-40B4-BE49-F238E27FC236}">
                <a16:creationId xmlns:a16="http://schemas.microsoft.com/office/drawing/2014/main" id="{F503B2C0-E8BC-D8A1-A948-691395399F93}"/>
              </a:ext>
            </a:extLst>
          </p:cNvPr>
          <p:cNvPicPr>
            <a:picLocks noChangeAspect="1"/>
          </p:cNvPicPr>
          <p:nvPr/>
        </p:nvPicPr>
        <p:blipFill>
          <a:blip r:embed="rId3"/>
          <a:stretch>
            <a:fillRect/>
          </a:stretch>
        </p:blipFill>
        <p:spPr>
          <a:xfrm>
            <a:off x="3339480" y="4290361"/>
            <a:ext cx="4159717" cy="2583340"/>
          </a:xfrm>
          <a:prstGeom prst="rect">
            <a:avLst/>
          </a:prstGeom>
        </p:spPr>
      </p:pic>
      <p:pic>
        <p:nvPicPr>
          <p:cNvPr id="6" name="Picture 5">
            <a:extLst>
              <a:ext uri="{FF2B5EF4-FFF2-40B4-BE49-F238E27FC236}">
                <a16:creationId xmlns:a16="http://schemas.microsoft.com/office/drawing/2014/main" id="{6CEBB937-610F-0A88-3A2E-760E021144CB}"/>
              </a:ext>
            </a:extLst>
          </p:cNvPr>
          <p:cNvPicPr>
            <a:picLocks noChangeAspect="1"/>
          </p:cNvPicPr>
          <p:nvPr/>
        </p:nvPicPr>
        <p:blipFill>
          <a:blip r:embed="rId4"/>
          <a:stretch>
            <a:fillRect/>
          </a:stretch>
        </p:blipFill>
        <p:spPr>
          <a:xfrm>
            <a:off x="0" y="1419940"/>
            <a:ext cx="4692805" cy="2870421"/>
          </a:xfrm>
          <a:prstGeom prst="rect">
            <a:avLst/>
          </a:prstGeom>
        </p:spPr>
      </p:pic>
      <p:pic>
        <p:nvPicPr>
          <p:cNvPr id="7" name="Picture 6">
            <a:extLst>
              <a:ext uri="{FF2B5EF4-FFF2-40B4-BE49-F238E27FC236}">
                <a16:creationId xmlns:a16="http://schemas.microsoft.com/office/drawing/2014/main" id="{0D350BC3-9B53-816F-2619-7E2633A10D51}"/>
              </a:ext>
            </a:extLst>
          </p:cNvPr>
          <p:cNvPicPr>
            <a:picLocks noChangeAspect="1"/>
          </p:cNvPicPr>
          <p:nvPr/>
        </p:nvPicPr>
        <p:blipFill>
          <a:blip r:embed="rId5"/>
          <a:stretch>
            <a:fillRect/>
          </a:stretch>
        </p:blipFill>
        <p:spPr>
          <a:xfrm>
            <a:off x="6095999" y="1468478"/>
            <a:ext cx="4465181" cy="2725911"/>
          </a:xfrm>
          <a:prstGeom prst="rect">
            <a:avLst/>
          </a:prstGeom>
        </p:spPr>
      </p:pic>
    </p:spTree>
    <p:extLst>
      <p:ext uri="{BB962C8B-B14F-4D97-AF65-F5344CB8AC3E}">
        <p14:creationId xmlns:p14="http://schemas.microsoft.com/office/powerpoint/2010/main" val="4086363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F0110-D9DD-0A41-983B-0B05F2A0F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91B8B-1692-B0E9-01E4-A8E574A89D5F}"/>
              </a:ext>
            </a:extLst>
          </p:cNvPr>
          <p:cNvSpPr>
            <a:spLocks noGrp="1"/>
          </p:cNvSpPr>
          <p:nvPr>
            <p:ph type="title"/>
          </p:nvPr>
        </p:nvSpPr>
        <p:spPr>
          <a:xfrm>
            <a:off x="838200" y="593725"/>
            <a:ext cx="10515600" cy="1325563"/>
          </a:xfrm>
        </p:spPr>
        <p:txBody>
          <a:bodyPr>
            <a:normAutofit/>
          </a:bodyPr>
          <a:lstStyle/>
          <a:p>
            <a:r>
              <a:rPr lang="en-US" dirty="0"/>
              <a:t>Colon tissue colitis dataset marker checks</a:t>
            </a:r>
          </a:p>
        </p:txBody>
      </p:sp>
      <p:pic>
        <p:nvPicPr>
          <p:cNvPr id="5" name="Picture 4">
            <a:extLst>
              <a:ext uri="{FF2B5EF4-FFF2-40B4-BE49-F238E27FC236}">
                <a16:creationId xmlns:a16="http://schemas.microsoft.com/office/drawing/2014/main" id="{B6E41EA5-AC2A-AA17-C5E2-071375745637}"/>
              </a:ext>
            </a:extLst>
          </p:cNvPr>
          <p:cNvPicPr>
            <a:picLocks noChangeAspect="1"/>
          </p:cNvPicPr>
          <p:nvPr/>
        </p:nvPicPr>
        <p:blipFill>
          <a:blip r:embed="rId3"/>
          <a:stretch>
            <a:fillRect/>
          </a:stretch>
        </p:blipFill>
        <p:spPr>
          <a:xfrm>
            <a:off x="1550018" y="1625236"/>
            <a:ext cx="4055327" cy="2458470"/>
          </a:xfrm>
          <a:prstGeom prst="rect">
            <a:avLst/>
          </a:prstGeom>
        </p:spPr>
      </p:pic>
      <p:pic>
        <p:nvPicPr>
          <p:cNvPr id="6" name="Picture 5">
            <a:extLst>
              <a:ext uri="{FF2B5EF4-FFF2-40B4-BE49-F238E27FC236}">
                <a16:creationId xmlns:a16="http://schemas.microsoft.com/office/drawing/2014/main" id="{84AEC57F-0FEA-4990-28BD-4FF0A6DDB4BB}"/>
              </a:ext>
            </a:extLst>
          </p:cNvPr>
          <p:cNvPicPr>
            <a:picLocks noChangeAspect="1"/>
          </p:cNvPicPr>
          <p:nvPr/>
        </p:nvPicPr>
        <p:blipFill>
          <a:blip r:embed="rId4"/>
          <a:stretch>
            <a:fillRect/>
          </a:stretch>
        </p:blipFill>
        <p:spPr>
          <a:xfrm>
            <a:off x="5605345" y="1625237"/>
            <a:ext cx="4103181" cy="2458469"/>
          </a:xfrm>
          <a:prstGeom prst="rect">
            <a:avLst/>
          </a:prstGeom>
        </p:spPr>
      </p:pic>
      <p:pic>
        <p:nvPicPr>
          <p:cNvPr id="7" name="Picture 6">
            <a:extLst>
              <a:ext uri="{FF2B5EF4-FFF2-40B4-BE49-F238E27FC236}">
                <a16:creationId xmlns:a16="http://schemas.microsoft.com/office/drawing/2014/main" id="{4EDAA87A-6A83-C976-3806-CFBC93817FDB}"/>
              </a:ext>
            </a:extLst>
          </p:cNvPr>
          <p:cNvPicPr>
            <a:picLocks noChangeAspect="1"/>
          </p:cNvPicPr>
          <p:nvPr/>
        </p:nvPicPr>
        <p:blipFill>
          <a:blip r:embed="rId5"/>
          <a:stretch>
            <a:fillRect/>
          </a:stretch>
        </p:blipFill>
        <p:spPr>
          <a:xfrm>
            <a:off x="1550018" y="3941827"/>
            <a:ext cx="4103181" cy="2557827"/>
          </a:xfrm>
          <a:prstGeom prst="rect">
            <a:avLst/>
          </a:prstGeom>
        </p:spPr>
      </p:pic>
      <p:pic>
        <p:nvPicPr>
          <p:cNvPr id="9" name="Picture 8">
            <a:extLst>
              <a:ext uri="{FF2B5EF4-FFF2-40B4-BE49-F238E27FC236}">
                <a16:creationId xmlns:a16="http://schemas.microsoft.com/office/drawing/2014/main" id="{2C6C33B4-DFAE-38AD-CAA4-7451DCBBACE3}"/>
              </a:ext>
            </a:extLst>
          </p:cNvPr>
          <p:cNvPicPr>
            <a:picLocks noChangeAspect="1"/>
          </p:cNvPicPr>
          <p:nvPr/>
        </p:nvPicPr>
        <p:blipFill>
          <a:blip r:embed="rId6"/>
          <a:stretch>
            <a:fillRect/>
          </a:stretch>
        </p:blipFill>
        <p:spPr>
          <a:xfrm>
            <a:off x="5557490" y="3918813"/>
            <a:ext cx="4103182" cy="2580841"/>
          </a:xfrm>
          <a:prstGeom prst="rect">
            <a:avLst/>
          </a:prstGeom>
        </p:spPr>
      </p:pic>
    </p:spTree>
    <p:extLst>
      <p:ext uri="{BB962C8B-B14F-4D97-AF65-F5344CB8AC3E}">
        <p14:creationId xmlns:p14="http://schemas.microsoft.com/office/powerpoint/2010/main" val="2075147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B11F9-7ECD-9294-0CC5-F39C74398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FBD9-EF3F-29C7-9A02-42CC6895D243}"/>
              </a:ext>
            </a:extLst>
          </p:cNvPr>
          <p:cNvSpPr>
            <a:spLocks noGrp="1"/>
          </p:cNvSpPr>
          <p:nvPr>
            <p:ph type="title"/>
          </p:nvPr>
        </p:nvSpPr>
        <p:spPr>
          <a:xfrm>
            <a:off x="838200" y="593725"/>
            <a:ext cx="10515600" cy="1325563"/>
          </a:xfrm>
        </p:spPr>
        <p:txBody>
          <a:bodyPr>
            <a:normAutofit/>
          </a:bodyPr>
          <a:lstStyle/>
          <a:p>
            <a:r>
              <a:rPr lang="en-US" dirty="0"/>
              <a:t>Colon tissue colitis dataset cell type scores</a:t>
            </a:r>
          </a:p>
        </p:txBody>
      </p:sp>
      <p:pic>
        <p:nvPicPr>
          <p:cNvPr id="3" name="Picture 2">
            <a:extLst>
              <a:ext uri="{FF2B5EF4-FFF2-40B4-BE49-F238E27FC236}">
                <a16:creationId xmlns:a16="http://schemas.microsoft.com/office/drawing/2014/main" id="{F17C0580-34C4-4CEA-8C6A-263F5D4B3A49}"/>
              </a:ext>
            </a:extLst>
          </p:cNvPr>
          <p:cNvPicPr>
            <a:picLocks noChangeAspect="1"/>
          </p:cNvPicPr>
          <p:nvPr/>
        </p:nvPicPr>
        <p:blipFill>
          <a:blip r:embed="rId3"/>
          <a:stretch>
            <a:fillRect/>
          </a:stretch>
        </p:blipFill>
        <p:spPr>
          <a:xfrm>
            <a:off x="0" y="1490674"/>
            <a:ext cx="4314551" cy="2624126"/>
          </a:xfrm>
          <a:prstGeom prst="rect">
            <a:avLst/>
          </a:prstGeom>
        </p:spPr>
      </p:pic>
      <p:pic>
        <p:nvPicPr>
          <p:cNvPr id="4" name="Picture 3">
            <a:extLst>
              <a:ext uri="{FF2B5EF4-FFF2-40B4-BE49-F238E27FC236}">
                <a16:creationId xmlns:a16="http://schemas.microsoft.com/office/drawing/2014/main" id="{CE8A7786-F551-CAAF-1523-FD829522FF96}"/>
              </a:ext>
            </a:extLst>
          </p:cNvPr>
          <p:cNvPicPr>
            <a:picLocks noChangeAspect="1"/>
          </p:cNvPicPr>
          <p:nvPr/>
        </p:nvPicPr>
        <p:blipFill>
          <a:blip r:embed="rId4"/>
          <a:stretch>
            <a:fillRect/>
          </a:stretch>
        </p:blipFill>
        <p:spPr>
          <a:xfrm>
            <a:off x="6096000" y="1490675"/>
            <a:ext cx="4383691" cy="2624126"/>
          </a:xfrm>
          <a:prstGeom prst="rect">
            <a:avLst/>
          </a:prstGeom>
        </p:spPr>
      </p:pic>
      <p:pic>
        <p:nvPicPr>
          <p:cNvPr id="8" name="Picture 7">
            <a:extLst>
              <a:ext uri="{FF2B5EF4-FFF2-40B4-BE49-F238E27FC236}">
                <a16:creationId xmlns:a16="http://schemas.microsoft.com/office/drawing/2014/main" id="{927AFED4-7A34-50FB-46C5-46DB28DA4520}"/>
              </a:ext>
            </a:extLst>
          </p:cNvPr>
          <p:cNvPicPr>
            <a:picLocks noChangeAspect="1"/>
          </p:cNvPicPr>
          <p:nvPr/>
        </p:nvPicPr>
        <p:blipFill>
          <a:blip r:embed="rId5"/>
          <a:stretch>
            <a:fillRect/>
          </a:stretch>
        </p:blipFill>
        <p:spPr>
          <a:xfrm>
            <a:off x="2892215" y="4025845"/>
            <a:ext cx="4659351" cy="2832155"/>
          </a:xfrm>
          <a:prstGeom prst="rect">
            <a:avLst/>
          </a:prstGeom>
        </p:spPr>
      </p:pic>
    </p:spTree>
    <p:extLst>
      <p:ext uri="{BB962C8B-B14F-4D97-AF65-F5344CB8AC3E}">
        <p14:creationId xmlns:p14="http://schemas.microsoft.com/office/powerpoint/2010/main" val="2983573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1B166C76-0AB7-3958-9555-D117D9986300}"/>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18890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20642</TotalTime>
  <Words>6923</Words>
  <Application>Microsoft Macintosh PowerPoint</Application>
  <PresentationFormat>Widescreen</PresentationFormat>
  <Paragraphs>583</Paragraphs>
  <Slides>57</Slides>
  <Notes>57</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57</vt:i4>
      </vt:variant>
    </vt:vector>
  </HeadingPairs>
  <TitlesOfParts>
    <vt:vector size="76" baseType="lpstr">
      <vt:lpstr>-apple-system</vt:lpstr>
      <vt:lpstr>AdvPSA183</vt:lpstr>
      <vt:lpstr>Arial</vt:lpstr>
      <vt:lpstr>BlinkMacSystemFont</vt:lpstr>
      <vt:lpstr>Calibri</vt:lpstr>
      <vt:lpstr>Calibri Light</vt:lpstr>
      <vt:lpstr>Cambria</vt:lpstr>
      <vt:lpstr>ElsevierGulliver</vt:lpstr>
      <vt:lpstr>Europa</vt:lpstr>
      <vt:lpstr>Georgia</vt:lpstr>
      <vt:lpstr>Helvetica</vt:lpstr>
      <vt:lpstr>Lato</vt:lpstr>
      <vt:lpstr>Menlo</vt:lpstr>
      <vt:lpstr>Merriweather</vt:lpstr>
      <vt:lpstr>Roboto</vt:lpstr>
      <vt:lpstr>Söhne</vt:lpstr>
      <vt:lpstr>Times New Roman</vt:lpstr>
      <vt:lpstr>Wingdings</vt:lpstr>
      <vt:lpstr>Office Theme</vt:lpstr>
      <vt:lpstr>Mining public datasets for driving forces of immune-related adverse events (irAEs) from immune checkpoint blockade (ICB)</vt:lpstr>
      <vt:lpstr>Outline</vt:lpstr>
      <vt:lpstr>Inhibitory 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generally struggle to reliably predict irAE risk</vt:lpstr>
      <vt:lpstr>Possible mechanisms driving irAEs</vt:lpstr>
      <vt:lpstr>T cells infiltrate irAE tissue (PMID37196065, PMID30832716, PMID27806233, PMID37680638)</vt:lpstr>
      <vt:lpstr>irAEs after combination ICB associated with enhanced proliferation of Th1-associated CD4+ TEMs, enhanced cytotoxicity of CD8+ T cells</vt:lpstr>
      <vt:lpstr>On CTLA-4 blockade (CD8) T cell expansion, repertoire diversification may be associated with irAE development (PMID28031229)</vt:lpstr>
      <vt:lpstr>Organs more similar to (lung) tumor have higher irAE incidence rates, TCR sharing between (lung) tumor and (skin) irAE tissue (PMID27806233, PMID30093971, PMID29209563)</vt:lpstr>
      <vt:lpstr>Goals</vt:lpstr>
      <vt:lpstr>PowerPoint Presentation</vt:lpstr>
      <vt:lpstr>PBMC myocarditis-focused dataset</vt:lpstr>
      <vt:lpstr>PowerPoint Presentation</vt:lpstr>
      <vt:lpstr>Main conclusions of theirs from colon tissue colitis dataset: higher T cell fraction in irAE group, CD4 T cell subtype abundance differences by irAE group</vt:lpstr>
      <vt:lpstr>Main conclusions of theirs from colon tissue colitis dataset: CD8 T cell subtype abundance differences by irAE group, CD8 T cells more cytotoxic and slightly more proliferative in irAE group</vt:lpstr>
      <vt:lpstr>Main conclusions of theirs from colon tissue colitis dataset: TCR sharing between CD8 Trm and CTL clusters suggests that CD8s in colon tissue arose from Trm populations</vt:lpstr>
      <vt:lpstr>Unanswered question from these two datasets</vt:lpstr>
      <vt:lpstr>QC (colon tissue colitis dataset)</vt:lpstr>
      <vt:lpstr>Data normalization, highly variable feature selection, data scaling, dimensional reduction</vt:lpstr>
      <vt:lpstr>Clustering, reference mapping</vt:lpstr>
      <vt:lpstr>Reassuringly, some cell types seem differentially abundant in colon tissue colitis dataset</vt:lpstr>
      <vt:lpstr>Recapitulate more proliferating CD4 T cells in irAE colitis tissue</vt:lpstr>
      <vt:lpstr>Some cell types have more diverse repertoires in colitis tissue</vt:lpstr>
      <vt:lpstr>Colon tissue colitis dataset: recapitulate CDR3 AA linkage spreading across more cell types within irAE group, high sharing between CD8 Trms and CD8 TCM/TEM</vt:lpstr>
      <vt:lpstr>PBMC myocarditis-focused dataset CDR3 AA linkages may be spread across more cell types within no irAE group</vt:lpstr>
      <vt:lpstr>Feature analysis methods</vt:lpstr>
      <vt:lpstr>Proliferating CD4 T cell TRB chains from colon tissue colitis dataset are slightly more germline-like in irAE colitis group</vt:lpstr>
      <vt:lpstr>Antigen exposure induces T cell expansion</vt:lpstr>
      <vt:lpstr>Feature analysis within T cell expansion bins for each cell type</vt:lpstr>
      <vt:lpstr>Some colon tissue colitis dataset features between irAE groups may be different</vt:lpstr>
      <vt:lpstr>Highly expanded CD8 Trms may have more germline-like TRAs in those developing colitis, likely driven by patient bias though</vt:lpstr>
      <vt:lpstr>Negative results summary (data not shown)</vt:lpstr>
      <vt:lpstr>Indeterminate results summary, perhaps hinting at connection between TCR germline-ness and crossreactivity</vt:lpstr>
      <vt:lpstr>Positive results summary</vt:lpstr>
      <vt:lpstr>Next steps</vt:lpstr>
      <vt:lpstr>Acknowledgements</vt:lpstr>
      <vt:lpstr>Extra slides</vt:lpstr>
      <vt:lpstr>PD-1 and CTLA-4 blockade induce distinct responses despite both converging on Akt signaling</vt:lpstr>
      <vt:lpstr>Some patient bias in CD4 T proliferating TRB pgen effect (lower in no colitis group)</vt:lpstr>
      <vt:lpstr>Baseline abundances of different cell types have been associated with different organ irAEs</vt:lpstr>
      <vt:lpstr>Highest and lowest CD8 Trm TRA pgen cells do not have distinct transcriptional phenotypes</vt:lpstr>
      <vt:lpstr>Converged TCRs mark antigen exposed T cells and are associated with ICB response (PMID36350695)</vt:lpstr>
      <vt:lpstr>TRA CDR3AA publicity, privicity, convergence-colored UMAPs</vt:lpstr>
      <vt:lpstr>Within CD4 proliferating T cells from colon tissue colitis dataset, no differences in convergence fraction for either chain or irAE group</vt:lpstr>
      <vt:lpstr>Other T cell convergence differences by irAE group in colon tissue colitis dataset observed because of no converged dnT TRB CDR3AAs </vt:lpstr>
      <vt:lpstr>Anticorrelation between CDR3 length and germline-ness</vt:lpstr>
      <vt:lpstr>PBMC myocarditis-focused dataset marker checks</vt:lpstr>
      <vt:lpstr>PBMC myocarditis-focused dataset cell type scores</vt:lpstr>
      <vt:lpstr>Colon tissue colitis dataset marker checks</vt:lpstr>
      <vt:lpstr>Colon tissue colitis dataset cell type scores</vt:lpstr>
      <vt:lpstr>irAEs vs. autoimmune conditions</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3637</cp:revision>
  <dcterms:created xsi:type="dcterms:W3CDTF">2023-09-15T17:40:02Z</dcterms:created>
  <dcterms:modified xsi:type="dcterms:W3CDTF">2024-02-08T23:25:03Z</dcterms:modified>
</cp:coreProperties>
</file>